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3" r:id="rId2"/>
    <p:sldId id="256" r:id="rId3"/>
    <p:sldId id="310" r:id="rId4"/>
    <p:sldId id="308" r:id="rId5"/>
    <p:sldId id="290" r:id="rId6"/>
    <p:sldId id="291" r:id="rId7"/>
    <p:sldId id="309" r:id="rId8"/>
    <p:sldId id="283" r:id="rId9"/>
    <p:sldId id="307" r:id="rId10"/>
    <p:sldId id="306" r:id="rId11"/>
    <p:sldId id="312" r:id="rId12"/>
    <p:sldId id="287" r:id="rId13"/>
    <p:sldId id="284" r:id="rId14"/>
    <p:sldId id="285" r:id="rId15"/>
    <p:sldId id="288" r:id="rId16"/>
    <p:sldId id="311" r:id="rId17"/>
    <p:sldId id="282" r:id="rId18"/>
  </p:sldIdLst>
  <p:sldSz cx="9180513" cy="5148263"/>
  <p:notesSz cx="6094413" cy="879475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2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 Luis Garza" initials="JLG" lastIdx="1" clrIdx="0">
    <p:extLst>
      <p:ext uri="{19B8F6BF-5375-455C-9EA6-DF929625EA0E}">
        <p15:presenceInfo xmlns:p15="http://schemas.microsoft.com/office/powerpoint/2012/main" xmlns="" userId="dd1857402be9e54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8932" autoAdjust="0"/>
  </p:normalViewPr>
  <p:slideViewPr>
    <p:cSldViewPr>
      <p:cViewPr>
        <p:scale>
          <a:sx n="60" d="100"/>
          <a:sy n="60" d="100"/>
        </p:scale>
        <p:origin x="-1758" y="-606"/>
      </p:cViewPr>
      <p:guideLst>
        <p:guide orient="horz" pos="1622"/>
        <p:guide pos="28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640912" cy="441265"/>
          </a:xfrm>
          <a:prstGeom prst="rect">
            <a:avLst/>
          </a:prstGeom>
        </p:spPr>
        <p:txBody>
          <a:bodyPr vert="horz" lIns="88884" tIns="44442" rIns="88884" bIns="44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452091" y="0"/>
            <a:ext cx="2640912" cy="441265"/>
          </a:xfrm>
          <a:prstGeom prst="rect">
            <a:avLst/>
          </a:prstGeom>
        </p:spPr>
        <p:txBody>
          <a:bodyPr vert="horz" lIns="88884" tIns="44442" rIns="88884" bIns="44442" rtlCol="0"/>
          <a:lstStyle>
            <a:lvl1pPr algn="r">
              <a:defRPr sz="1200"/>
            </a:lvl1pPr>
          </a:lstStyle>
          <a:p>
            <a:fld id="{BBE4B42D-30C3-47BF-89BA-F373A1D23DF1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100138"/>
            <a:ext cx="5287963" cy="2967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884" tIns="44442" rIns="88884" bIns="444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09442" y="4232473"/>
            <a:ext cx="4875530" cy="3462933"/>
          </a:xfrm>
          <a:prstGeom prst="rect">
            <a:avLst/>
          </a:prstGeom>
        </p:spPr>
        <p:txBody>
          <a:bodyPr vert="horz" lIns="88884" tIns="44442" rIns="88884" bIns="4444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353487"/>
            <a:ext cx="2640912" cy="441264"/>
          </a:xfrm>
          <a:prstGeom prst="rect">
            <a:avLst/>
          </a:prstGeom>
        </p:spPr>
        <p:txBody>
          <a:bodyPr vert="horz" lIns="88884" tIns="44442" rIns="88884" bIns="44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452091" y="8353487"/>
            <a:ext cx="2640912" cy="441264"/>
          </a:xfrm>
          <a:prstGeom prst="rect">
            <a:avLst/>
          </a:prstGeom>
        </p:spPr>
        <p:txBody>
          <a:bodyPr vert="horz" lIns="88884" tIns="44442" rIns="88884" bIns="44442" rtlCol="0" anchor="b"/>
          <a:lstStyle>
            <a:lvl1pPr algn="r">
              <a:defRPr sz="1200"/>
            </a:lvl1pPr>
          </a:lstStyle>
          <a:p>
            <a:fld id="{75D6FDEF-EC95-406D-B8F6-3BD1C58931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75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6FDEF-EC95-406D-B8F6-3BD1C58931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01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8539" y="1599299"/>
            <a:ext cx="7803436" cy="11035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7077" y="2917349"/>
            <a:ext cx="6426359" cy="13156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59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23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5197" y="3308237"/>
            <a:ext cx="7803436" cy="102250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5197" y="2182054"/>
            <a:ext cx="7803436" cy="112618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179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9025" y="1201262"/>
            <a:ext cx="4054727" cy="3397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66761" y="1201262"/>
            <a:ext cx="4054727" cy="3397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039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9026" y="1152401"/>
            <a:ext cx="4056321" cy="4802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9026" y="1632667"/>
            <a:ext cx="4056321" cy="29662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63576" y="1152401"/>
            <a:ext cx="4057914" cy="4802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576" y="1632667"/>
            <a:ext cx="4057914" cy="29662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758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0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0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9028" y="204977"/>
            <a:ext cx="3020326" cy="8723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89325" y="204978"/>
            <a:ext cx="5132162" cy="4393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9028" y="1077323"/>
            <a:ext cx="3020326" cy="35215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4056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9445" y="3603784"/>
            <a:ext cx="5508308" cy="4254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9445" y="460007"/>
            <a:ext cx="5508308" cy="30889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9445" y="4029232"/>
            <a:ext cx="5508308" cy="6042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039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04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55872" y="206171"/>
            <a:ext cx="2065615" cy="439270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9026" y="206171"/>
            <a:ext cx="6043838" cy="439270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55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9026" y="206170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9026" y="1201262"/>
            <a:ext cx="8262462" cy="3397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9026" y="4771678"/>
            <a:ext cx="214212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36676" y="4771678"/>
            <a:ext cx="2907162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79368" y="4771678"/>
            <a:ext cx="214212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484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motorolasolutions.com/es_xl/products/mototrbo/portable-radios/mototrbo-r7-series.html#resource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" y="1622926"/>
            <a:ext cx="9180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solidFill>
                  <a:schemeClr val="bg1"/>
                </a:solidFill>
                <a:latin typeface="Roboto Black" pitchFamily="2" charset="0"/>
                <a:ea typeface="Roboto Black" pitchFamily="2" charset="0"/>
              </a:rPr>
              <a:t>TITULO DEL CURSO</a:t>
            </a:r>
            <a:endParaRPr lang="es-MX" sz="6600" dirty="0">
              <a:solidFill>
                <a:schemeClr val="bg1"/>
              </a:solidFill>
              <a:latin typeface="Roboto Black" pitchFamily="2" charset="0"/>
              <a:ea typeface="Roboto Black" pitchFamily="2" charset="0"/>
            </a:endParaRPr>
          </a:p>
        </p:txBody>
      </p:sp>
      <p:pic>
        <p:nvPicPr>
          <p:cNvPr id="4" name="Picture 2" descr="C:\Users\Dorina\Desktop\pp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t="5766" r="11064" b="5064"/>
          <a:stretch/>
        </p:blipFill>
        <p:spPr bwMode="auto">
          <a:xfrm>
            <a:off x="-72365" y="-72009"/>
            <a:ext cx="9343141" cy="523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213992" y="2062524"/>
            <a:ext cx="5976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¡BIENVENIDOS!</a:t>
            </a:r>
          </a:p>
        </p:txBody>
      </p:sp>
    </p:spTree>
    <p:extLst>
      <p:ext uri="{BB962C8B-B14F-4D97-AF65-F5344CB8AC3E}">
        <p14:creationId xmlns:p14="http://schemas.microsoft.com/office/powerpoint/2010/main" val="647933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8" r="44726" b="11266"/>
          <a:stretch/>
        </p:blipFill>
        <p:spPr>
          <a:xfrm>
            <a:off x="3384375" y="-33819"/>
            <a:ext cx="5814393" cy="5200238"/>
          </a:xfrm>
          <a:prstGeom prst="rect">
            <a:avLst/>
          </a:prstGeom>
        </p:spPr>
      </p:pic>
      <p:pic>
        <p:nvPicPr>
          <p:cNvPr id="1026" name="Picture 2" descr="C:\Users\Dorina\Pictures\CREATIVIDAD\PRESNTACIONES PP\PP QBR tj julio 2023\ppback2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3" t="30346" r="11545" b="14766"/>
          <a:stretch/>
        </p:blipFill>
        <p:spPr bwMode="auto">
          <a:xfrm>
            <a:off x="-90264" y="-33819"/>
            <a:ext cx="9270777" cy="52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97768" y="2574131"/>
            <a:ext cx="4357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b="1" dirty="0" err="1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MOTOTRBO</a:t>
            </a:r>
            <a:endParaRPr lang="es-MX" sz="8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33" y="4527217"/>
            <a:ext cx="1546010" cy="423178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202614" y="3222203"/>
            <a:ext cx="4357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8000" b="1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R7</a:t>
            </a:r>
            <a:endParaRPr lang="es-MX" sz="8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89" y="557907"/>
            <a:ext cx="2351659" cy="54282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350911" y="4527217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bg1"/>
                </a:solidFill>
              </a:rPr>
              <a:t>Presentado por:  Ing. José Luis Garza Carmona</a:t>
            </a:r>
            <a:endParaRPr lang="es-MX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73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279;p180"/>
          <p:cNvPicPr preferRelativeResize="0"/>
          <p:nvPr/>
        </p:nvPicPr>
        <p:blipFill rotWithShape="1">
          <a:blip r:embed="rId2">
            <a:alphaModFix/>
          </a:blip>
          <a:srcRect l="22816" t="1547" r="21082" b="43570"/>
          <a:stretch/>
        </p:blipFill>
        <p:spPr>
          <a:xfrm>
            <a:off x="-90264" y="436810"/>
            <a:ext cx="3417016" cy="42975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7 CuadroTexto"/>
          <p:cNvSpPr txBox="1"/>
          <p:nvPr/>
        </p:nvSpPr>
        <p:spPr>
          <a:xfrm>
            <a:off x="2934072" y="1782043"/>
            <a:ext cx="41764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MX" dirty="0"/>
              <a:t>Pantalla de 2,4 pulgadas. </a:t>
            </a:r>
            <a:r>
              <a:rPr lang="es-MX" dirty="0" err="1"/>
              <a:t>QVGA</a:t>
            </a:r>
            <a:r>
              <a:rPr lang="es-MX" dirty="0"/>
              <a:t> 320 x 240 </a:t>
            </a:r>
            <a:r>
              <a:rPr lang="es-MX" dirty="0" smtClean="0"/>
              <a:t>píxeles </a:t>
            </a:r>
            <a:r>
              <a:rPr lang="es-MX" dirty="0"/>
              <a:t>para fácil </a:t>
            </a:r>
            <a:r>
              <a:rPr lang="es-MX" dirty="0" smtClean="0"/>
              <a:t>navegación.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MX" dirty="0" smtClean="0"/>
              <a:t>Micrófonos </a:t>
            </a:r>
            <a:r>
              <a:rPr lang="es-MX" dirty="0"/>
              <a:t>delanteros y traseros para cancelación de ruido </a:t>
            </a:r>
            <a:r>
              <a:rPr lang="es-MX" dirty="0" smtClean="0"/>
              <a:t>avanzada.</a:t>
            </a:r>
            <a:endParaRPr lang="es-MX" dirty="0"/>
          </a:p>
          <a:p>
            <a:pPr marL="285750" indent="-285750">
              <a:buFont typeface="Wingdings" pitchFamily="2" charset="2"/>
              <a:buChar char="ü"/>
            </a:pPr>
            <a:r>
              <a:rPr lang="es-MX" dirty="0" smtClean="0"/>
              <a:t>Batería </a:t>
            </a:r>
            <a:r>
              <a:rPr lang="es-MX" dirty="0"/>
              <a:t>delgada (hasta 28 horas de duración</a:t>
            </a:r>
            <a:r>
              <a:rPr lang="es-MX" dirty="0" smtClean="0"/>
              <a:t>).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MX" dirty="0" smtClean="0"/>
              <a:t>Bluetooth </a:t>
            </a:r>
            <a:r>
              <a:rPr lang="es-MX" dirty="0"/>
              <a:t>5.2 con capacidad de conectar hasta 5 dispositivos a la vez.</a:t>
            </a:r>
          </a:p>
          <a:p>
            <a:endParaRPr lang="es-MX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0" t="29945" r="31739" b="28022"/>
          <a:stretch/>
        </p:blipFill>
        <p:spPr bwMode="auto">
          <a:xfrm>
            <a:off x="269776" y="269875"/>
            <a:ext cx="1368152" cy="111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3006080" y="602039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cap="all" dirty="0"/>
              <a:t>GRANDES CARACTERÍSTICAS,</a:t>
            </a:r>
          </a:p>
          <a:p>
            <a:r>
              <a:rPr lang="es-MX" sz="2400" b="1" cap="all" dirty="0">
                <a:solidFill>
                  <a:srgbClr val="0070C0"/>
                </a:solidFill>
              </a:rPr>
              <a:t>DISEÑO COMPACTO</a:t>
            </a:r>
          </a:p>
          <a:p>
            <a:endParaRPr lang="es-MX" dirty="0"/>
          </a:p>
        </p:txBody>
      </p:sp>
      <p:pic>
        <p:nvPicPr>
          <p:cNvPr id="11" name="Google Shape;1250;p180"/>
          <p:cNvPicPr preferRelativeResize="0"/>
          <p:nvPr/>
        </p:nvPicPr>
        <p:blipFill rotWithShape="1">
          <a:blip r:embed="rId4">
            <a:alphaModFix/>
          </a:blip>
          <a:srcRect t="17823"/>
          <a:stretch/>
        </p:blipFill>
        <p:spPr>
          <a:xfrm>
            <a:off x="6986960" y="-18157"/>
            <a:ext cx="2139800" cy="4207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01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2" t="30494" r="34587" b="24451"/>
          <a:stretch/>
        </p:blipFill>
        <p:spPr bwMode="auto">
          <a:xfrm>
            <a:off x="197768" y="1747849"/>
            <a:ext cx="5866827" cy="269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Google Shape;1240;p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2555" y="162104"/>
            <a:ext cx="521797" cy="152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1;p179"/>
          <p:cNvPicPr preferRelativeResize="0"/>
          <p:nvPr/>
        </p:nvPicPr>
        <p:blipFill rotWithShape="1">
          <a:blip r:embed="rId4">
            <a:alphaModFix/>
          </a:blip>
          <a:srcRect l="19040" r="19040"/>
          <a:stretch/>
        </p:blipFill>
        <p:spPr>
          <a:xfrm>
            <a:off x="3294112" y="53851"/>
            <a:ext cx="576221" cy="181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39;p179"/>
          <p:cNvPicPr preferRelativeResize="0"/>
          <p:nvPr/>
        </p:nvPicPr>
        <p:blipFill rotWithShape="1">
          <a:blip r:embed="rId5">
            <a:alphaModFix/>
          </a:blip>
          <a:srcRect l="28613" r="31909" b="10746"/>
          <a:stretch/>
        </p:blipFill>
        <p:spPr>
          <a:xfrm>
            <a:off x="7047472" y="874179"/>
            <a:ext cx="825406" cy="372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2;p179"/>
          <p:cNvPicPr preferRelativeResize="0"/>
          <p:nvPr/>
        </p:nvPicPr>
        <p:blipFill rotWithShape="1">
          <a:blip r:embed="rId6">
            <a:alphaModFix/>
          </a:blip>
          <a:srcRect l="30219" r="30219"/>
          <a:stretch/>
        </p:blipFill>
        <p:spPr>
          <a:xfrm>
            <a:off x="6181127" y="830867"/>
            <a:ext cx="857401" cy="422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96;p1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68850" y="1063471"/>
            <a:ext cx="1601926" cy="3637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42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xmlns="" id="{FD3E0D35-0B00-4540-2D00-B31B9C33B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91201"/>
              </p:ext>
            </p:extLst>
          </p:nvPr>
        </p:nvGraphicFramePr>
        <p:xfrm>
          <a:off x="685800" y="264240"/>
          <a:ext cx="7864897" cy="432611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09760">
                  <a:extLst>
                    <a:ext uri="{9D8B030D-6E8A-4147-A177-3AD203B41FA5}">
                      <a16:colId xmlns:a16="http://schemas.microsoft.com/office/drawing/2014/main" xmlns="" val="2591817443"/>
                    </a:ext>
                  </a:extLst>
                </a:gridCol>
                <a:gridCol w="1933506">
                  <a:extLst>
                    <a:ext uri="{9D8B030D-6E8A-4147-A177-3AD203B41FA5}">
                      <a16:colId xmlns:a16="http://schemas.microsoft.com/office/drawing/2014/main" xmlns="" val="1389842456"/>
                    </a:ext>
                  </a:extLst>
                </a:gridCol>
                <a:gridCol w="2621631">
                  <a:extLst>
                    <a:ext uri="{9D8B030D-6E8A-4147-A177-3AD203B41FA5}">
                      <a16:colId xmlns:a16="http://schemas.microsoft.com/office/drawing/2014/main" xmlns="" val="546047542"/>
                    </a:ext>
                  </a:extLst>
                </a:gridCol>
              </a:tblGrid>
              <a:tr h="304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noProof="0" dirty="0">
                          <a:solidFill>
                            <a:schemeClr val="bg1"/>
                          </a:solidFill>
                        </a:rPr>
                        <a:t>Comparación del </a:t>
                      </a:r>
                      <a:r>
                        <a:rPr lang="es-MX" sz="1600" noProof="0" dirty="0" smtClean="0">
                          <a:solidFill>
                            <a:schemeClr val="bg1"/>
                          </a:solidFill>
                        </a:rPr>
                        <a:t>producto</a:t>
                      </a:r>
                      <a:endParaRPr lang="es-MX" sz="105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>
                          <a:solidFill>
                            <a:schemeClr val="bg1"/>
                          </a:solidFill>
                        </a:rPr>
                        <a:t>DGP5050e/DGP8050e</a:t>
                      </a:r>
                    </a:p>
                    <a:p>
                      <a:pPr algn="ctr"/>
                      <a:r>
                        <a:rPr lang="es-MX" sz="1050" noProof="0" dirty="0" smtClean="0">
                          <a:solidFill>
                            <a:schemeClr val="bg1"/>
                          </a:solidFill>
                        </a:rPr>
                        <a:t>DGP8050e/DGP8550e</a:t>
                      </a:r>
                      <a:endParaRPr lang="es-MX" sz="105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noProof="0" dirty="0">
                          <a:solidFill>
                            <a:schemeClr val="bg1"/>
                          </a:solidFill>
                        </a:rPr>
                        <a:t>R7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8556851"/>
                  </a:ext>
                </a:extLst>
              </a:tr>
              <a:tr h="236592">
                <a:tc gridSpan="3">
                  <a:txBody>
                    <a:bodyPr/>
                    <a:lstStyle/>
                    <a:p>
                      <a:pPr algn="l"/>
                      <a:r>
                        <a:rPr lang="es-MX" sz="1600" b="1" noProof="0" dirty="0"/>
                        <a:t>ATRIBUTOS FISICOS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1436920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Pantalla principal a color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1.8” </a:t>
                      </a:r>
                      <a:r>
                        <a:rPr lang="es-MX" sz="1050" noProof="0" dirty="0" err="1"/>
                        <a:t>pixels</a:t>
                      </a:r>
                      <a:r>
                        <a:rPr lang="es-MX" sz="1050" noProof="0" dirty="0"/>
                        <a:t> bajos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2.4” </a:t>
                      </a:r>
                      <a:r>
                        <a:rPr lang="es-MX" sz="1050" noProof="0" dirty="0" err="1"/>
                        <a:t>pixels</a:t>
                      </a:r>
                      <a:r>
                        <a:rPr lang="es-MX" sz="1050" noProof="0" dirty="0"/>
                        <a:t> altos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1928690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Numero de canales (Radio NKP)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7017554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Perfil Delgado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89765598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Conector lateral robusto y resistente a la corrosión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6270750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Chorro de agua a alta presión-certificado IP66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3854613"/>
                  </a:ext>
                </a:extLst>
              </a:tr>
              <a:tr h="398112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Resistencia a una amplia gama de desinfectantes, MIL STD-810H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760392"/>
                  </a:ext>
                </a:extLst>
              </a:tr>
              <a:tr h="398112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GPS disponible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Solo en DGP8550e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Opcional en básico () y</a:t>
                      </a:r>
                    </a:p>
                    <a:p>
                      <a:pPr algn="ctr"/>
                      <a:r>
                        <a:rPr lang="es-MX" sz="1050" noProof="0" dirty="0"/>
                        <a:t>Standard en el Avanzado (ENABLE)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7236060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 err="1"/>
                        <a:t>Hardward</a:t>
                      </a:r>
                      <a:r>
                        <a:rPr lang="es-MX" sz="1050" noProof="0" dirty="0"/>
                        <a:t> de conectividad actualizado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BT4.0,WIFI2.4Ghz,</a:t>
                      </a:r>
                    </a:p>
                    <a:p>
                      <a:pPr algn="ctr"/>
                      <a:r>
                        <a:rPr lang="es-MX" sz="1050" noProof="0" dirty="0"/>
                        <a:t>GPS/ GLONASS/ BEIDOU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BT5.2,WIFI2.4/5 </a:t>
                      </a:r>
                      <a:r>
                        <a:rPr lang="es-MX" sz="1050" noProof="0" dirty="0" err="1"/>
                        <a:t>Ghz</a:t>
                      </a:r>
                      <a:r>
                        <a:rPr lang="es-MX" sz="1050" noProof="0" dirty="0"/>
                        <a:t>,</a:t>
                      </a:r>
                    </a:p>
                    <a:p>
                      <a:pPr algn="ctr"/>
                      <a:r>
                        <a:rPr lang="es-MX" sz="1050" noProof="0" dirty="0"/>
                        <a:t>GPS/ GLONASS/ BEIDOU, </a:t>
                      </a:r>
                      <a:r>
                        <a:rPr lang="es-MX" sz="1050" noProof="0" dirty="0" smtClean="0"/>
                        <a:t>GALILEO</a:t>
                      </a:r>
                      <a:endParaRPr lang="es-MX" sz="105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8147728"/>
                  </a:ext>
                </a:extLst>
              </a:tr>
              <a:tr h="398112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Duración de la batería (tiempo de conversación basado en el perfil 5-5-90 en modo digital)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19- 29 horas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19 – 28 horas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867771"/>
                  </a:ext>
                </a:extLst>
              </a:tr>
              <a:tr h="304391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Tamaño y peso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130 x 55 x 36 mm</a:t>
                      </a:r>
                    </a:p>
                    <a:p>
                      <a:pPr algn="ctr"/>
                      <a:r>
                        <a:rPr lang="es-MX" sz="1050" noProof="0" dirty="0"/>
                        <a:t>315 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131.8 x 56 x 34.7 mm</a:t>
                      </a:r>
                    </a:p>
                    <a:p>
                      <a:pPr algn="ctr"/>
                      <a:r>
                        <a:rPr lang="es-MX" sz="1050" noProof="0" dirty="0"/>
                        <a:t>325gr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7784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41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xmlns="" id="{8190FFE6-0F49-6463-22E8-08BA509DA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057380"/>
              </p:ext>
            </p:extLst>
          </p:nvPr>
        </p:nvGraphicFramePr>
        <p:xfrm>
          <a:off x="629816" y="383580"/>
          <a:ext cx="7864897" cy="413476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09760">
                  <a:extLst>
                    <a:ext uri="{9D8B030D-6E8A-4147-A177-3AD203B41FA5}">
                      <a16:colId xmlns:a16="http://schemas.microsoft.com/office/drawing/2014/main" xmlns="" val="2591817443"/>
                    </a:ext>
                  </a:extLst>
                </a:gridCol>
                <a:gridCol w="1933506">
                  <a:extLst>
                    <a:ext uri="{9D8B030D-6E8A-4147-A177-3AD203B41FA5}">
                      <a16:colId xmlns:a16="http://schemas.microsoft.com/office/drawing/2014/main" xmlns="" val="1389842456"/>
                    </a:ext>
                  </a:extLst>
                </a:gridCol>
                <a:gridCol w="2621631">
                  <a:extLst>
                    <a:ext uri="{9D8B030D-6E8A-4147-A177-3AD203B41FA5}">
                      <a16:colId xmlns:a16="http://schemas.microsoft.com/office/drawing/2014/main" xmlns="" val="54604754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es-MX" sz="1600" noProof="0" dirty="0">
                          <a:solidFill>
                            <a:schemeClr val="bg1"/>
                          </a:solidFill>
                        </a:rPr>
                        <a:t>Comparación del producto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>
                          <a:solidFill>
                            <a:schemeClr val="bg1"/>
                          </a:solidFill>
                        </a:rPr>
                        <a:t>DGP5050e/DGP8050e</a:t>
                      </a:r>
                    </a:p>
                    <a:p>
                      <a:pPr algn="ctr"/>
                      <a:r>
                        <a:rPr lang="es-MX" sz="1050" noProof="0" dirty="0" smtClean="0">
                          <a:solidFill>
                            <a:schemeClr val="bg1"/>
                          </a:solidFill>
                        </a:rPr>
                        <a:t>DGP8050e/DGP8550e</a:t>
                      </a:r>
                      <a:endParaRPr lang="es-MX" sz="105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noProof="0" dirty="0">
                          <a:solidFill>
                            <a:schemeClr val="bg1"/>
                          </a:solidFill>
                        </a:rPr>
                        <a:t>R7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5641181"/>
                  </a:ext>
                </a:extLst>
              </a:tr>
              <a:tr h="313065">
                <a:tc gridSpan="3">
                  <a:txBody>
                    <a:bodyPr/>
                    <a:lstStyle/>
                    <a:p>
                      <a:pPr algn="l"/>
                      <a:r>
                        <a:rPr lang="es-MX" sz="1600" b="1" noProof="0" dirty="0"/>
                        <a:t>AUDIO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2370822"/>
                  </a:ext>
                </a:extLst>
              </a:tr>
              <a:tr h="402010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Audio mas alto en entornos ruidosos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99 </a:t>
                      </a:r>
                      <a:r>
                        <a:rPr lang="es-MX" sz="1050" noProof="0" dirty="0" err="1"/>
                        <a:t>Phon</a:t>
                      </a:r>
                      <a:endParaRPr lang="es-MX" sz="105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102 </a:t>
                      </a:r>
                      <a:r>
                        <a:rPr lang="es-MX" sz="1050" noProof="0" dirty="0" err="1"/>
                        <a:t>phon</a:t>
                      </a:r>
                      <a:r>
                        <a:rPr lang="es-MX" sz="1050" noProof="0" dirty="0"/>
                        <a:t> fuera de caja;</a:t>
                      </a:r>
                    </a:p>
                    <a:p>
                      <a:pPr algn="ctr"/>
                      <a:r>
                        <a:rPr lang="es-MX" sz="1050" noProof="0" dirty="0"/>
                        <a:t>Programable hasta 107 </a:t>
                      </a:r>
                      <a:r>
                        <a:rPr lang="es-MX" sz="1050" noProof="0" dirty="0" err="1"/>
                        <a:t>phon</a:t>
                      </a:r>
                      <a:endParaRPr lang="es-MX" sz="1050" noProof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1928690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Cancelación de ruido activa dual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SINC+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DINC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57017554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Configuración de audio simplificada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89765598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Altavoz y micrófonos de banda ancha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6270750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Grabación de audio (ultimas 5 llamadas entrantes)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53854613"/>
                  </a:ext>
                </a:extLst>
              </a:tr>
              <a:tr h="276349">
                <a:tc gridSpan="3">
                  <a:txBody>
                    <a:bodyPr/>
                    <a:lstStyle/>
                    <a:p>
                      <a:pPr algn="l"/>
                      <a:r>
                        <a:rPr lang="es-MX" sz="1600" b="1" noProof="0" dirty="0"/>
                        <a:t>SOLUCIONES DE SOFTWARE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760392"/>
                  </a:ext>
                </a:extLst>
              </a:tr>
              <a:tr h="356453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Interfaz grafica de usuario moderna con accesos directos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7236060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Procesador de arranque seguro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8147728"/>
                  </a:ext>
                </a:extLst>
              </a:tr>
              <a:tr h="356453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Cumple con el protocolo de seguridad WIFI WPA3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867771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Soporte a sensores genéricos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7784231"/>
                  </a:ext>
                </a:extLst>
              </a:tr>
              <a:tr h="272539">
                <a:tc>
                  <a:txBody>
                    <a:bodyPr/>
                    <a:lstStyle/>
                    <a:p>
                      <a:pPr algn="l"/>
                      <a:r>
                        <a:rPr lang="es-MX" sz="1050" noProof="0" dirty="0"/>
                        <a:t>Colaboración con teléfonos inteligentes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50" noProof="0" dirty="0"/>
                        <a:t>SI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59031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58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96FEA01-9686-EBD4-168F-38AF0D8F4C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7" t="6641" r="30418" b="24210"/>
          <a:stretch/>
        </p:blipFill>
        <p:spPr>
          <a:xfrm>
            <a:off x="7247753" y="845939"/>
            <a:ext cx="2139784" cy="3918044"/>
          </a:xfrm>
          <a:prstGeom prst="rect">
            <a:avLst/>
          </a:prstGeom>
        </p:spPr>
      </p:pic>
      <p:pic>
        <p:nvPicPr>
          <p:cNvPr id="7" name="image12.png" title="Image">
            <a:extLst>
              <a:ext uri="{FF2B5EF4-FFF2-40B4-BE49-F238E27FC236}">
                <a16:creationId xmlns:a16="http://schemas.microsoft.com/office/drawing/2014/main" xmlns="" id="{F39305B2-C247-8C3D-A0CD-827987F77815}"/>
              </a:ext>
            </a:extLst>
          </p:cNvPr>
          <p:cNvPicPr preferRelativeResize="0"/>
          <p:nvPr/>
        </p:nvPicPr>
        <p:blipFill rotWithShape="1"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b="21784"/>
          <a:stretch/>
        </p:blipFill>
        <p:spPr>
          <a:xfrm>
            <a:off x="5859375" y="1055660"/>
            <a:ext cx="1539193" cy="3708323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27052" r="34442" b="11007"/>
          <a:stretch/>
        </p:blipFill>
        <p:spPr bwMode="auto">
          <a:xfrm>
            <a:off x="197768" y="1055660"/>
            <a:ext cx="5521916" cy="3420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43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EA4309-7B64-4452-B558-FF95A50E4488}"/>
              </a:ext>
            </a:extLst>
          </p:cNvPr>
          <p:cNvSpPr txBox="1"/>
          <p:nvPr/>
        </p:nvSpPr>
        <p:spPr>
          <a:xfrm>
            <a:off x="3465317" y="998342"/>
            <a:ext cx="4293291" cy="3277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cap="all" dirty="0" smtClean="0"/>
              <a:t>COMPATIBILIDAD CON</a:t>
            </a:r>
            <a:endParaRPr lang="es-MX" sz="2400" b="1" cap="all" dirty="0"/>
          </a:p>
          <a:p>
            <a:r>
              <a:rPr lang="es-MX" sz="2400" b="1" cap="all" dirty="0" smtClean="0">
                <a:solidFill>
                  <a:srgbClr val="0070C0"/>
                </a:solidFill>
              </a:rPr>
              <a:t>SISTEMAS MOTOTRBO</a:t>
            </a:r>
            <a:endParaRPr lang="es-MX" sz="2400" b="1" cap="all" dirty="0">
              <a:solidFill>
                <a:srgbClr val="0070C0"/>
              </a:solidFill>
            </a:endParaRPr>
          </a:p>
          <a:p>
            <a:endParaRPr lang="en-US" sz="2400" b="1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 smtClean="0"/>
              <a:t>CAPACITY </a:t>
            </a:r>
            <a:r>
              <a:rPr lang="en-US" b="1" dirty="0"/>
              <a:t>MAX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/>
              <a:t>CAPACITY PLUS SS Y CAPACITY PLUS MS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/>
              <a:t>IP SITE CONNECT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/>
              <a:t>SISTEMA CONVENCIONAL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/>
              <a:t>SISTEMA DIRECTO</a:t>
            </a:r>
          </a:p>
        </p:txBody>
      </p:sp>
      <p:sp>
        <p:nvSpPr>
          <p:cNvPr id="8" name="Google Shape;1566;p195"/>
          <p:cNvSpPr/>
          <p:nvPr/>
        </p:nvSpPr>
        <p:spPr>
          <a:xfrm>
            <a:off x="2790056" y="2268097"/>
            <a:ext cx="5190998" cy="717000"/>
          </a:xfrm>
          <a:prstGeom prst="rect">
            <a:avLst/>
          </a:prstGeom>
          <a:solidFill>
            <a:srgbClr val="7FD1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567;p195"/>
          <p:cNvSpPr/>
          <p:nvPr/>
        </p:nvSpPr>
        <p:spPr>
          <a:xfrm>
            <a:off x="2790056" y="712048"/>
            <a:ext cx="5190998" cy="717000"/>
          </a:xfrm>
          <a:prstGeom prst="rect">
            <a:avLst/>
          </a:prstGeom>
          <a:solidFill>
            <a:srgbClr val="0072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568;p195"/>
          <p:cNvSpPr/>
          <p:nvPr/>
        </p:nvSpPr>
        <p:spPr>
          <a:xfrm>
            <a:off x="2790056" y="3039683"/>
            <a:ext cx="5190998" cy="717000"/>
          </a:xfrm>
          <a:prstGeom prst="rect">
            <a:avLst/>
          </a:prstGeom>
          <a:solidFill>
            <a:srgbClr val="99DA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569;p195"/>
          <p:cNvSpPr txBox="1"/>
          <p:nvPr/>
        </p:nvSpPr>
        <p:spPr>
          <a:xfrm>
            <a:off x="2838384" y="3215945"/>
            <a:ext cx="290400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>
                <a:latin typeface="+mj-lt"/>
                <a:ea typeface="Roboto Condensed"/>
                <a:cs typeface="Roboto Condensed"/>
                <a:sym typeface="Roboto Condensed"/>
              </a:rPr>
              <a:t>Convencional</a:t>
            </a:r>
            <a:endParaRPr sz="1600" baseline="30000" dirty="0">
              <a:latin typeface="+mj-lt"/>
            </a:endParaRPr>
          </a:p>
        </p:txBody>
      </p:sp>
      <p:sp>
        <p:nvSpPr>
          <p:cNvPr id="12" name="Google Shape;1570;p195"/>
          <p:cNvSpPr txBox="1"/>
          <p:nvPr/>
        </p:nvSpPr>
        <p:spPr>
          <a:xfrm>
            <a:off x="2838384" y="2444359"/>
            <a:ext cx="290400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 smtClean="0">
                <a:latin typeface="+mj-lt"/>
                <a:ea typeface="Roboto Condensed"/>
                <a:cs typeface="Roboto Condensed"/>
                <a:sym typeface="Roboto Condensed"/>
              </a:rPr>
              <a:t>IP </a:t>
            </a:r>
            <a:r>
              <a:rPr lang="es-419" b="1" dirty="0">
                <a:latin typeface="+mj-lt"/>
                <a:ea typeface="Roboto Condensed"/>
                <a:cs typeface="Roboto Condensed"/>
                <a:sym typeface="Roboto Condensed"/>
              </a:rPr>
              <a:t>Site Connect</a:t>
            </a:r>
            <a:endParaRPr sz="1600" baseline="30000" dirty="0">
              <a:latin typeface="+mj-lt"/>
            </a:endParaRPr>
          </a:p>
        </p:txBody>
      </p:sp>
      <p:sp>
        <p:nvSpPr>
          <p:cNvPr id="13" name="Google Shape;1571;p195"/>
          <p:cNvSpPr txBox="1"/>
          <p:nvPr/>
        </p:nvSpPr>
        <p:spPr>
          <a:xfrm>
            <a:off x="2838384" y="888311"/>
            <a:ext cx="290400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>
                <a:latin typeface="+mj-lt"/>
                <a:ea typeface="Roboto Condensed"/>
                <a:cs typeface="Roboto Condensed"/>
                <a:sym typeface="Roboto Condensed"/>
              </a:rPr>
              <a:t>Capacity Max</a:t>
            </a:r>
            <a:endParaRPr sz="1600" baseline="30000" dirty="0">
              <a:latin typeface="+mj-lt"/>
            </a:endParaRPr>
          </a:p>
        </p:txBody>
      </p:sp>
      <p:sp>
        <p:nvSpPr>
          <p:cNvPr id="14" name="Google Shape;1574;p195"/>
          <p:cNvSpPr/>
          <p:nvPr/>
        </p:nvSpPr>
        <p:spPr>
          <a:xfrm>
            <a:off x="2790056" y="3830197"/>
            <a:ext cx="5190998" cy="717000"/>
          </a:xfrm>
          <a:prstGeom prst="rect">
            <a:avLst/>
          </a:prstGeom>
          <a:solidFill>
            <a:srgbClr val="B3B3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75;p195"/>
          <p:cNvSpPr txBox="1"/>
          <p:nvPr/>
        </p:nvSpPr>
        <p:spPr>
          <a:xfrm>
            <a:off x="2838384" y="4006459"/>
            <a:ext cx="290400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>
                <a:latin typeface="+mj-lt"/>
                <a:ea typeface="Roboto Condensed"/>
                <a:cs typeface="Roboto Condensed"/>
                <a:sym typeface="Roboto Condensed"/>
              </a:rPr>
              <a:t>Directo</a:t>
            </a:r>
            <a:endParaRPr sz="1600" baseline="30000" dirty="0">
              <a:latin typeface="+mj-lt"/>
            </a:endParaRPr>
          </a:p>
        </p:txBody>
      </p:sp>
      <p:sp>
        <p:nvSpPr>
          <p:cNvPr id="16" name="Google Shape;1576;p195"/>
          <p:cNvSpPr/>
          <p:nvPr/>
        </p:nvSpPr>
        <p:spPr>
          <a:xfrm>
            <a:off x="2790056" y="1490072"/>
            <a:ext cx="5190998" cy="717000"/>
          </a:xfrm>
          <a:prstGeom prst="rect">
            <a:avLst/>
          </a:prstGeom>
          <a:solidFill>
            <a:srgbClr val="00A3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577;p195"/>
          <p:cNvSpPr txBox="1"/>
          <p:nvPr/>
        </p:nvSpPr>
        <p:spPr>
          <a:xfrm>
            <a:off x="2838384" y="1666334"/>
            <a:ext cx="2904000" cy="3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>
                <a:latin typeface="+mj-lt"/>
                <a:ea typeface="Roboto Condensed"/>
                <a:cs typeface="Roboto Condensed"/>
                <a:sym typeface="Roboto Condensed"/>
              </a:rPr>
              <a:t>Capacity </a:t>
            </a:r>
            <a:r>
              <a:rPr lang="es-419" b="1" dirty="0" smtClean="0">
                <a:latin typeface="+mj-lt"/>
                <a:ea typeface="Roboto Condensed"/>
                <a:cs typeface="Roboto Condensed"/>
                <a:sym typeface="Roboto Condensed"/>
              </a:rPr>
              <a:t>Plus (SS</a:t>
            </a:r>
            <a:r>
              <a:rPr lang="es-419" sz="1200" b="1" dirty="0" smtClean="0">
                <a:latin typeface="+mj-lt"/>
                <a:ea typeface="Roboto Condensed"/>
                <a:cs typeface="Roboto Condensed"/>
                <a:sym typeface="Roboto Condensed"/>
              </a:rPr>
              <a:t> </a:t>
            </a:r>
            <a:r>
              <a:rPr lang="es-419" b="1" dirty="0" smtClean="0">
                <a:latin typeface="+mj-lt"/>
                <a:ea typeface="Roboto Condensed"/>
                <a:cs typeface="Roboto Condensed"/>
                <a:sym typeface="Roboto Condensed"/>
              </a:rPr>
              <a:t>y</a:t>
            </a:r>
            <a:r>
              <a:rPr lang="es-419" sz="1200" b="1" dirty="0" smtClean="0">
                <a:latin typeface="+mj-lt"/>
                <a:ea typeface="Roboto Condensed"/>
                <a:cs typeface="Roboto Condensed"/>
                <a:sym typeface="Roboto Condensed"/>
              </a:rPr>
              <a:t> </a:t>
            </a:r>
            <a:r>
              <a:rPr lang="es-419" b="1" dirty="0" smtClean="0">
                <a:latin typeface="+mj-lt"/>
                <a:ea typeface="Roboto Condensed"/>
                <a:cs typeface="Roboto Condensed"/>
                <a:sym typeface="Roboto Condensed"/>
              </a:rPr>
              <a:t>MS)</a:t>
            </a:r>
            <a:endParaRPr sz="1600" baseline="30000" dirty="0">
              <a:latin typeface="+mj-lt"/>
            </a:endParaRPr>
          </a:p>
        </p:txBody>
      </p:sp>
      <p:pic>
        <p:nvPicPr>
          <p:cNvPr id="19" name="Google Shape;1579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94739" y="1109393"/>
            <a:ext cx="162916" cy="28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580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5923" y="745976"/>
            <a:ext cx="162916" cy="280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581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57092" y="1109393"/>
            <a:ext cx="162916" cy="28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582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064406" y="1066355"/>
            <a:ext cx="167081" cy="29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583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213403" y="1066355"/>
            <a:ext cx="167081" cy="29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584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362401" y="1066355"/>
            <a:ext cx="167081" cy="29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585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511399" y="1066355"/>
            <a:ext cx="167081" cy="29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586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064406" y="794721"/>
            <a:ext cx="167081" cy="28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587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213403" y="794721"/>
            <a:ext cx="167081" cy="28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588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362401" y="794721"/>
            <a:ext cx="167081" cy="28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589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511399" y="794721"/>
            <a:ext cx="167081" cy="2879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" name="Google Shape;1590;p195"/>
          <p:cNvCxnSpPr/>
          <p:nvPr/>
        </p:nvCxnSpPr>
        <p:spPr>
          <a:xfrm rot="10800000">
            <a:off x="5661423" y="1292357"/>
            <a:ext cx="126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1" name="Google Shape;1591;p195"/>
          <p:cNvCxnSpPr/>
          <p:nvPr/>
        </p:nvCxnSpPr>
        <p:spPr>
          <a:xfrm rot="10800000">
            <a:off x="5313050" y="1292357"/>
            <a:ext cx="126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2" name="Google Shape;1592;p195"/>
          <p:cNvCxnSpPr/>
          <p:nvPr/>
        </p:nvCxnSpPr>
        <p:spPr>
          <a:xfrm rot="10800000">
            <a:off x="5557366" y="1019568"/>
            <a:ext cx="0" cy="1404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" name="Google Shape;1593;p195"/>
          <p:cNvSpPr/>
          <p:nvPr/>
        </p:nvSpPr>
        <p:spPr>
          <a:xfrm>
            <a:off x="5459451" y="1192376"/>
            <a:ext cx="192000" cy="2004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594;p195"/>
          <p:cNvSpPr txBox="1"/>
          <p:nvPr/>
        </p:nvSpPr>
        <p:spPr>
          <a:xfrm>
            <a:off x="5419066" y="1245829"/>
            <a:ext cx="273000" cy="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0">
                <a:solidFill>
                  <a:srgbClr val="FFFFFF"/>
                </a:solidFill>
              </a:rPr>
              <a:t>NETWORK</a:t>
            </a:r>
            <a:endParaRPr sz="100">
              <a:solidFill>
                <a:srgbClr val="FFFFFF"/>
              </a:solidFill>
            </a:endParaRPr>
          </a:p>
        </p:txBody>
      </p:sp>
      <p:pic>
        <p:nvPicPr>
          <p:cNvPr id="35" name="Google Shape;1595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064409" y="1724199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596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213406" y="1724199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597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362404" y="1724199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598;p195"/>
          <p:cNvPicPr preferRelativeResize="0"/>
          <p:nvPr/>
        </p:nvPicPr>
        <p:blipFill rotWithShape="1">
          <a:blip r:embed="rId3">
            <a:alphaModFix/>
          </a:blip>
          <a:srcRect l="-33355" t="-13676" r="-33338" b="-13663"/>
          <a:stretch/>
        </p:blipFill>
        <p:spPr>
          <a:xfrm>
            <a:off x="6511401" y="1724199"/>
            <a:ext cx="167087" cy="2944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" name="Google Shape;1599;p195"/>
          <p:cNvCxnSpPr/>
          <p:nvPr/>
        </p:nvCxnSpPr>
        <p:spPr>
          <a:xfrm rot="10800000">
            <a:off x="5674530" y="2051687"/>
            <a:ext cx="192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0" name="Google Shape;1600;p195"/>
          <p:cNvCxnSpPr/>
          <p:nvPr/>
        </p:nvCxnSpPr>
        <p:spPr>
          <a:xfrm rot="10800000">
            <a:off x="5261154" y="2051687"/>
            <a:ext cx="177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1" name="Google Shape;1601;p195"/>
          <p:cNvCxnSpPr/>
          <p:nvPr/>
        </p:nvCxnSpPr>
        <p:spPr>
          <a:xfrm rot="10800000">
            <a:off x="5256402" y="1880559"/>
            <a:ext cx="0" cy="144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" name="Google Shape;1602;p195"/>
          <p:cNvCxnSpPr/>
          <p:nvPr/>
        </p:nvCxnSpPr>
        <p:spPr>
          <a:xfrm rot="10800000">
            <a:off x="5865055" y="1880559"/>
            <a:ext cx="0" cy="1446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43" name="Google Shape;1603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74910" y="1598855"/>
            <a:ext cx="162879" cy="28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604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1569" y="1598855"/>
            <a:ext cx="162879" cy="28705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1605;p195"/>
          <p:cNvSpPr/>
          <p:nvPr/>
        </p:nvSpPr>
        <p:spPr>
          <a:xfrm>
            <a:off x="5459455" y="1948471"/>
            <a:ext cx="193200" cy="201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606;p195"/>
          <p:cNvSpPr txBox="1"/>
          <p:nvPr/>
        </p:nvSpPr>
        <p:spPr>
          <a:xfrm>
            <a:off x="5419070" y="2002177"/>
            <a:ext cx="273900" cy="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0">
                <a:solidFill>
                  <a:schemeClr val="lt2"/>
                </a:solidFill>
              </a:rPr>
              <a:t>NETWORK</a:t>
            </a:r>
            <a:endParaRPr sz="100">
              <a:solidFill>
                <a:schemeClr val="lt2"/>
              </a:solidFill>
            </a:endParaRPr>
          </a:p>
        </p:txBody>
      </p:sp>
      <p:pic>
        <p:nvPicPr>
          <p:cNvPr id="47" name="Google Shape;1607;p195"/>
          <p:cNvPicPr preferRelativeResize="0"/>
          <p:nvPr/>
        </p:nvPicPr>
        <p:blipFill rotWithShape="1">
          <a:blip r:embed="rId4">
            <a:alphaModFix/>
          </a:blip>
          <a:srcRect l="-33355" t="-13676" r="-33338" b="-13663"/>
          <a:stretch/>
        </p:blipFill>
        <p:spPr>
          <a:xfrm>
            <a:off x="6064409" y="2510062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608;p195"/>
          <p:cNvPicPr preferRelativeResize="0"/>
          <p:nvPr/>
        </p:nvPicPr>
        <p:blipFill rotWithShape="1">
          <a:blip r:embed="rId4">
            <a:alphaModFix/>
          </a:blip>
          <a:srcRect l="-33355" t="-13676" r="-33338" b="-13663"/>
          <a:stretch/>
        </p:blipFill>
        <p:spPr>
          <a:xfrm>
            <a:off x="6213406" y="2510062"/>
            <a:ext cx="167087" cy="2944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" name="Google Shape;1609;p195"/>
          <p:cNvCxnSpPr/>
          <p:nvPr/>
        </p:nvCxnSpPr>
        <p:spPr>
          <a:xfrm rot="10800000">
            <a:off x="5674530" y="2837549"/>
            <a:ext cx="192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0" name="Google Shape;1610;p195"/>
          <p:cNvCxnSpPr/>
          <p:nvPr/>
        </p:nvCxnSpPr>
        <p:spPr>
          <a:xfrm rot="10800000">
            <a:off x="5261154" y="2837549"/>
            <a:ext cx="177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1" name="Google Shape;1611;p195"/>
          <p:cNvCxnSpPr/>
          <p:nvPr/>
        </p:nvCxnSpPr>
        <p:spPr>
          <a:xfrm rot="10800000">
            <a:off x="5256402" y="2666421"/>
            <a:ext cx="0" cy="144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2" name="Google Shape;1612;p195"/>
          <p:cNvCxnSpPr/>
          <p:nvPr/>
        </p:nvCxnSpPr>
        <p:spPr>
          <a:xfrm rot="10800000">
            <a:off x="5865055" y="2666421"/>
            <a:ext cx="0" cy="144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53" name="Google Shape;1613;p1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4910" y="2384717"/>
            <a:ext cx="162879" cy="28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1614;p1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1569" y="2384717"/>
            <a:ext cx="162879" cy="28705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1615;p195"/>
          <p:cNvSpPr/>
          <p:nvPr/>
        </p:nvSpPr>
        <p:spPr>
          <a:xfrm>
            <a:off x="5459455" y="2734333"/>
            <a:ext cx="193200" cy="2010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616;p195"/>
          <p:cNvSpPr txBox="1"/>
          <p:nvPr/>
        </p:nvSpPr>
        <p:spPr>
          <a:xfrm>
            <a:off x="5419070" y="2788039"/>
            <a:ext cx="273900" cy="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0"/>
              <a:t>NETWORK</a:t>
            </a:r>
            <a:endParaRPr sz="100"/>
          </a:p>
        </p:txBody>
      </p:sp>
      <p:pic>
        <p:nvPicPr>
          <p:cNvPr id="57" name="Google Shape;1617;p195"/>
          <p:cNvPicPr preferRelativeResize="0"/>
          <p:nvPr/>
        </p:nvPicPr>
        <p:blipFill rotWithShape="1">
          <a:blip r:embed="rId4">
            <a:alphaModFix/>
          </a:blip>
          <a:srcRect l="-33355" t="-13676" r="-33338" b="-13663"/>
          <a:stretch/>
        </p:blipFill>
        <p:spPr>
          <a:xfrm>
            <a:off x="6064409" y="3249312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1618;p195"/>
          <p:cNvPicPr preferRelativeResize="0"/>
          <p:nvPr/>
        </p:nvPicPr>
        <p:blipFill rotWithShape="1">
          <a:blip r:embed="rId4">
            <a:alphaModFix/>
          </a:blip>
          <a:srcRect l="-33355" t="-13676" r="-33338" b="-13663"/>
          <a:stretch/>
        </p:blipFill>
        <p:spPr>
          <a:xfrm>
            <a:off x="6213406" y="3249312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1619;p1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3944" y="3253017"/>
            <a:ext cx="162879" cy="28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20;p195"/>
          <p:cNvPicPr preferRelativeResize="0"/>
          <p:nvPr/>
        </p:nvPicPr>
        <p:blipFill rotWithShape="1">
          <a:blip r:embed="rId4">
            <a:alphaModFix/>
          </a:blip>
          <a:srcRect l="-33355" t="-13676" r="-33338" b="-13663"/>
          <a:stretch/>
        </p:blipFill>
        <p:spPr>
          <a:xfrm>
            <a:off x="6064409" y="4076487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21;p195"/>
          <p:cNvPicPr preferRelativeResize="0"/>
          <p:nvPr/>
        </p:nvPicPr>
        <p:blipFill rotWithShape="1">
          <a:blip r:embed="rId4">
            <a:alphaModFix/>
          </a:blip>
          <a:srcRect l="-33355" t="-13676" r="-33338" b="-13663"/>
          <a:stretch/>
        </p:blipFill>
        <p:spPr>
          <a:xfrm>
            <a:off x="5557359" y="4076487"/>
            <a:ext cx="167087" cy="294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Picture 7">
            <a:extLst>
              <a:ext uri="{FF2B5EF4-FFF2-40B4-BE49-F238E27FC236}">
                <a16:creationId xmlns:a16="http://schemas.microsoft.com/office/drawing/2014/main" xmlns="" id="{218B9C29-009C-A24A-5AF8-BAE0AD5CB79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7" t="9545" r="33376" b="4587"/>
          <a:stretch/>
        </p:blipFill>
        <p:spPr>
          <a:xfrm>
            <a:off x="6741042" y="413891"/>
            <a:ext cx="1658679" cy="4382719"/>
          </a:xfrm>
          <a:prstGeom prst="rect">
            <a:avLst/>
          </a:prstGeom>
        </p:spPr>
      </p:pic>
      <p:sp>
        <p:nvSpPr>
          <p:cNvPr id="62" name="61 CuadroTexto"/>
          <p:cNvSpPr txBox="1"/>
          <p:nvPr/>
        </p:nvSpPr>
        <p:spPr>
          <a:xfrm>
            <a:off x="197768" y="610426"/>
            <a:ext cx="237626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cap="all" dirty="0" smtClean="0"/>
              <a:t>COMPATIBILIDAD </a:t>
            </a:r>
            <a:r>
              <a:rPr lang="es-MX" sz="2400" b="1" cap="all" dirty="0" smtClean="0">
                <a:solidFill>
                  <a:srgbClr val="0070C0"/>
                </a:solidFill>
              </a:rPr>
              <a:t>DE SISTEMAS</a:t>
            </a:r>
          </a:p>
          <a:p>
            <a:endParaRPr lang="es-MX" sz="2400" b="1" cap="all" dirty="0">
              <a:solidFill>
                <a:srgbClr val="0070C0"/>
              </a:solidFill>
            </a:endParaRPr>
          </a:p>
          <a:p>
            <a:pPr lvl="0"/>
            <a:r>
              <a:rPr lang="es-MX" dirty="0">
                <a:latin typeface="+mj-lt"/>
                <a:ea typeface="Roboto Condensed Light"/>
                <a:cs typeface="Roboto Condensed Light"/>
                <a:sym typeface="Roboto Condensed Light"/>
              </a:rPr>
              <a:t>R7 utiliza las mismas licencias disponibles con la Serie </a:t>
            </a:r>
            <a:r>
              <a:rPr lang="es-MX" dirty="0" err="1">
                <a:latin typeface="+mj-lt"/>
                <a:ea typeface="Roboto Condensed Light"/>
                <a:cs typeface="Roboto Condensed Light"/>
                <a:sym typeface="Roboto Condensed Light"/>
              </a:rPr>
              <a:t>DGP</a:t>
            </a:r>
            <a:r>
              <a:rPr lang="es-MX" dirty="0">
                <a:latin typeface="+mj-lt"/>
                <a:ea typeface="Roboto Condensed Light"/>
                <a:cs typeface="Roboto Condensed Light"/>
                <a:sym typeface="Roboto Condensed Light"/>
              </a:rPr>
              <a:t>.</a:t>
            </a:r>
          </a:p>
          <a:p>
            <a:endParaRPr lang="es-MX" sz="2400" b="1" cap="all" dirty="0">
              <a:solidFill>
                <a:srgbClr val="0070C0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553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otorola PMKN4231A Programming, Test, and Alignment Cable - Cables -  Accessories - Two-Way Radio Equipment - Radiopart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r="11464"/>
          <a:stretch/>
        </p:blipFill>
        <p:spPr bwMode="auto">
          <a:xfrm>
            <a:off x="198646" y="2272358"/>
            <a:ext cx="1871330" cy="246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85800" y="294083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 smtClean="0"/>
              <a:t>CABLES</a:t>
            </a:r>
            <a:r>
              <a:rPr lang="es-MX" sz="2400" b="1" dirty="0" smtClean="0">
                <a:solidFill>
                  <a:srgbClr val="0070C0"/>
                </a:solidFill>
              </a:rPr>
              <a:t> DE PROGRAMACIÓN</a:t>
            </a:r>
            <a:endParaRPr lang="es-MX" sz="24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PMKN4265A PMKN4265 - Cable de datos de programación Motorola Mini-GCAI :  Amazon.com.mx: Electrónico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8" r="20107" b="2245"/>
          <a:stretch/>
        </p:blipFill>
        <p:spPr bwMode="auto">
          <a:xfrm rot="16200000">
            <a:off x="7089696" y="20741"/>
            <a:ext cx="1535495" cy="264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D4ACA7-5742-F452-1747-7896EA628E99}"/>
              </a:ext>
            </a:extLst>
          </p:cNvPr>
          <p:cNvSpPr txBox="1"/>
          <p:nvPr/>
        </p:nvSpPr>
        <p:spPr>
          <a:xfrm>
            <a:off x="2213992" y="1440159"/>
            <a:ext cx="51845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800" b="0" i="0" u="none" strike="noStrike" baseline="0" dirty="0" smtClean="0">
                <a:latin typeface="+mj-lt"/>
              </a:rPr>
              <a:t>PMKN4265         Cable </a:t>
            </a:r>
            <a:r>
              <a:rPr lang="en-US" sz="1800" b="0" i="0" u="none" strike="noStrike" baseline="0" dirty="0">
                <a:latin typeface="+mj-lt"/>
              </a:rPr>
              <a:t>de </a:t>
            </a:r>
            <a:r>
              <a:rPr lang="es-MX" sz="1800" b="0" i="0" u="none" strike="noStrike" baseline="0" dirty="0" smtClean="0">
                <a:latin typeface="+mj-lt"/>
              </a:rPr>
              <a:t>datos.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+mj-lt"/>
              </a:rPr>
              <a:t>PMKN4231         Cable </a:t>
            </a:r>
            <a:r>
              <a:rPr lang="en-US" dirty="0">
                <a:latin typeface="+mj-lt"/>
              </a:rPr>
              <a:t>de </a:t>
            </a:r>
            <a:r>
              <a:rPr lang="es-MX" dirty="0">
                <a:latin typeface="+mj-lt"/>
              </a:rPr>
              <a:t>programación</a:t>
            </a:r>
            <a:r>
              <a:rPr lang="en-US" dirty="0">
                <a:latin typeface="+mj-lt"/>
              </a:rPr>
              <a:t> </a:t>
            </a:r>
            <a:r>
              <a:rPr lang="es-MX" dirty="0" smtClean="0">
                <a:latin typeface="+mj-lt"/>
              </a:rPr>
              <a:t>portátil 		para pruebas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y </a:t>
            </a:r>
            <a:r>
              <a:rPr lang="es-MX" dirty="0" smtClean="0">
                <a:latin typeface="+mj-lt"/>
              </a:rPr>
              <a:t>alineación.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+mj-lt"/>
              </a:rPr>
              <a:t>AY000811A01    </a:t>
            </a:r>
            <a:r>
              <a:rPr lang="es-MX" dirty="0" smtClean="0">
                <a:latin typeface="+mj-lt"/>
              </a:rPr>
              <a:t>Adaptador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de </a:t>
            </a:r>
            <a:r>
              <a:rPr lang="en-US" dirty="0" smtClean="0">
                <a:latin typeface="+mj-lt"/>
              </a:rPr>
              <a:t>RF.</a:t>
            </a:r>
            <a:endParaRPr lang="en-US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+mj-lt"/>
              </a:rPr>
              <a:t>PMLN6422         Cable </a:t>
            </a:r>
            <a:r>
              <a:rPr lang="en-US" dirty="0">
                <a:latin typeface="+mj-lt"/>
              </a:rPr>
              <a:t>de </a:t>
            </a:r>
            <a:r>
              <a:rPr lang="en-US" dirty="0" smtClean="0">
                <a:latin typeface="+mj-lt"/>
              </a:rPr>
              <a:t>RF.</a:t>
            </a:r>
            <a:endParaRPr lang="en-US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+mj-lt"/>
              </a:rPr>
              <a:t>5880384G68      </a:t>
            </a:r>
            <a:r>
              <a:rPr lang="en-US" dirty="0" err="1">
                <a:latin typeface="+mj-lt"/>
              </a:rPr>
              <a:t>DMR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SMA</a:t>
            </a:r>
            <a:r>
              <a:rPr lang="en-US" dirty="0">
                <a:latin typeface="+mj-lt"/>
              </a:rPr>
              <a:t> a </a:t>
            </a:r>
            <a:r>
              <a:rPr lang="es-MX" dirty="0">
                <a:latin typeface="+mj-lt"/>
              </a:rPr>
              <a:t>adaptador</a:t>
            </a:r>
            <a:r>
              <a:rPr lang="en-US" dirty="0">
                <a:latin typeface="+mj-lt"/>
              </a:rPr>
              <a:t> BNC </a:t>
            </a:r>
            <a:r>
              <a:rPr lang="en-US" dirty="0" smtClean="0">
                <a:latin typeface="+mj-lt"/>
              </a:rPr>
              <a:t>RF.</a:t>
            </a:r>
            <a:endParaRPr lang="en-US" dirty="0">
              <a:latin typeface="+mj-lt"/>
            </a:endParaRPr>
          </a:p>
        </p:txBody>
      </p:sp>
      <p:pic>
        <p:nvPicPr>
          <p:cNvPr id="13" name="Picture 2" descr="PMKN4265A PMKN4265 - Cable de datos de programación Motorola Mini-GCAI :  Amazon.com.mx: Electrónico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2" r="14475" b="2245"/>
          <a:stretch/>
        </p:blipFill>
        <p:spPr bwMode="auto">
          <a:xfrm rot="16200000">
            <a:off x="7425495" y="-242951"/>
            <a:ext cx="864096" cy="264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4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1061864" y="269875"/>
            <a:ext cx="67687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cap="all" dirty="0" smtClean="0"/>
              <a:t>COMPATIBILIDAD DE</a:t>
            </a:r>
            <a:r>
              <a:rPr lang="es-MX" sz="2400" b="1" cap="all" dirty="0" smtClean="0">
                <a:solidFill>
                  <a:srgbClr val="0070C0"/>
                </a:solidFill>
              </a:rPr>
              <a:t> LICENCIAS MOTOTRBO</a:t>
            </a:r>
            <a:endParaRPr lang="es-MX" sz="2400" b="1" cap="all" dirty="0">
              <a:solidFill>
                <a:srgbClr val="0070C0"/>
              </a:solidFill>
            </a:endParaRPr>
          </a:p>
          <a:p>
            <a:pPr algn="ctr"/>
            <a:endParaRPr lang="es-MX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094312" y="4262227"/>
            <a:ext cx="41764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 smtClean="0"/>
              <a:t>Portafolio </a:t>
            </a:r>
            <a:r>
              <a:rPr lang="es-MX" sz="1050" dirty="0"/>
              <a:t>parcialmente reservado, se requiere autorización </a:t>
            </a:r>
            <a:endParaRPr lang="es-MX" sz="1050" dirty="0" smtClean="0"/>
          </a:p>
          <a:p>
            <a:r>
              <a:rPr lang="es-MX" sz="1050" dirty="0" smtClean="0"/>
              <a:t>Portafolio </a:t>
            </a:r>
            <a:r>
              <a:rPr lang="es-MX" sz="1050" dirty="0"/>
              <a:t>Reservado, se requiere LOU	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5022304" y="4472141"/>
            <a:ext cx="144016" cy="12586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Rectángulo"/>
          <p:cNvSpPr/>
          <p:nvPr/>
        </p:nvSpPr>
        <p:spPr>
          <a:xfrm>
            <a:off x="5022304" y="4302323"/>
            <a:ext cx="144016" cy="1258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455314"/>
              </p:ext>
            </p:extLst>
          </p:nvPr>
        </p:nvGraphicFramePr>
        <p:xfrm>
          <a:off x="238166" y="905072"/>
          <a:ext cx="4280082" cy="3294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5100"/>
                <a:gridCol w="2376655"/>
                <a:gridCol w="557357"/>
                <a:gridCol w="315485"/>
                <a:gridCol w="315485"/>
              </a:tblGrid>
              <a:tr h="73295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</a:rPr>
                        <a:t>MODELO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</a:rPr>
                        <a:t>DESCRIPCIÓN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u="none" strike="noStrike" dirty="0">
                          <a:effectLst/>
                        </a:rPr>
                        <a:t>PORTFOLIO RESERVADO?</a:t>
                      </a:r>
                      <a:endParaRPr lang="es-MX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887" marR="7887" marT="7887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</a:rPr>
                        <a:t>R7 </a:t>
                      </a:r>
                      <a:r>
                        <a:rPr lang="es-MX" sz="1000" b="1" u="none" strike="noStrike" dirty="0" err="1">
                          <a:effectLst/>
                        </a:rPr>
                        <a:t>Capable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887" marR="7887" marT="7887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</a:rPr>
                        <a:t>R7 </a:t>
                      </a:r>
                      <a:r>
                        <a:rPr lang="es-MX" sz="1000" b="1" u="none" strike="noStrike" dirty="0" err="1">
                          <a:effectLst/>
                        </a:rPr>
                        <a:t>Enable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887" marR="7887" marT="7887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1295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MX" sz="1000" b="1" u="none" strike="noStrike" dirty="0" smtClean="0">
                          <a:effectLst/>
                        </a:rPr>
                        <a:t>  SUSCRIPTORES </a:t>
                      </a:r>
                      <a:r>
                        <a:rPr lang="es-MX" sz="1000" b="1" u="none" strike="noStrike" dirty="0" err="1">
                          <a:effectLst/>
                        </a:rPr>
                        <a:t>UHF</a:t>
                      </a:r>
                      <a:r>
                        <a:rPr lang="es-MX" sz="1000" b="1" u="none" strike="noStrike" dirty="0">
                          <a:effectLst/>
                        </a:rPr>
                        <a:t>, </a:t>
                      </a:r>
                      <a:r>
                        <a:rPr lang="es-MX" sz="1000" b="1" u="none" strike="noStrike" dirty="0" err="1">
                          <a:effectLst/>
                        </a:rPr>
                        <a:t>VHF</a:t>
                      </a:r>
                      <a:r>
                        <a:rPr lang="es-MX" sz="1000" b="1" u="none" strike="noStrike" dirty="0">
                          <a:effectLst/>
                        </a:rPr>
                        <a:t> Y 800MHz</a:t>
                      </a:r>
                      <a:endParaRPr lang="es-MX" sz="10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HKVN4030A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Capacity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Plus - Single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Site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PARCIAL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HKVN4031A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IP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Site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Connect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Sub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HKVN4090A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Transmit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Interrupt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Subscriber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License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HKVN4092A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Capacity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Plus -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Multi-Site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(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LCP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)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PARCIAL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HKVN4093A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Capacity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Plus - Multi-Site (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LCP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) (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Upgr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 from Cap+)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PARCIAL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HKVN4095A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Data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Services via Bluetooth Sub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HKVN4096A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Digital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Telephone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Interconnect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Subscriber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HKVN4104A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Enhanced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Privacy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Sub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HKVN4148A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Capacity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Plus - Multi-Site (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LCP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) (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Upgr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 from 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IPSC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)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PARCIAL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HKVN4245A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AES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Privacy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Sub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PARCIAL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HKVN4282A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Radio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Text to Speech License Key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HKVN4338A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>
                          <a:effectLst/>
                        </a:rPr>
                        <a:t> CAPACITY MAX ADVANTAGE SUBSCRIBER LICENSE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SI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HKVN4339A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>
                          <a:effectLst/>
                        </a:rPr>
                        <a:t> CAPACITY MAX FULL SUBSCRIBER LICENSE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SI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73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HKVN4372A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Enhanced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Noise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Suppressor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S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887" marR="7887" marT="78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280577"/>
              </p:ext>
            </p:extLst>
          </p:nvPr>
        </p:nvGraphicFramePr>
        <p:xfrm>
          <a:off x="4760024" y="923237"/>
          <a:ext cx="4078704" cy="3307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1454"/>
                <a:gridCol w="2264833"/>
                <a:gridCol w="531133"/>
                <a:gridCol w="300642"/>
                <a:gridCol w="300642"/>
              </a:tblGrid>
              <a:tr h="70653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>
                          <a:effectLst/>
                        </a:rPr>
                        <a:t>MODELO</a:t>
                      </a:r>
                      <a:endParaRPr lang="es-MX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50" b="1" u="none" strike="noStrike" dirty="0">
                          <a:effectLst/>
                        </a:rPr>
                        <a:t>DESCRIPCIÓN</a:t>
                      </a:r>
                      <a:endParaRPr lang="es-MX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1" u="none" strike="noStrike" dirty="0">
                          <a:effectLst/>
                        </a:rPr>
                        <a:t>PORTFOLIO RESERVADO?</a:t>
                      </a:r>
                      <a:endParaRPr lang="es-MX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516" marR="7516" marT="7516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</a:rPr>
                        <a:t>R7 </a:t>
                      </a:r>
                      <a:r>
                        <a:rPr lang="es-MX" sz="1000" b="1" u="none" strike="noStrike" dirty="0" err="1">
                          <a:effectLst/>
                        </a:rPr>
                        <a:t>Capable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516" marR="7516" marT="7516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u="none" strike="noStrike" dirty="0">
                          <a:effectLst/>
                        </a:rPr>
                        <a:t>R7 </a:t>
                      </a:r>
                      <a:r>
                        <a:rPr lang="es-MX" sz="1000" b="1" u="none" strike="noStrike" dirty="0" err="1">
                          <a:effectLst/>
                        </a:rPr>
                        <a:t>Enable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516" marR="7516" marT="7516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02933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s-MX" sz="1000" b="1" u="none" strike="noStrike" dirty="0" smtClean="0">
                          <a:effectLst/>
                        </a:rPr>
                        <a:t>  SUSCRIPTORES </a:t>
                      </a:r>
                      <a:r>
                        <a:rPr lang="es-MX" sz="1000" b="1" u="none" strike="noStrike" dirty="0" err="1">
                          <a:effectLst/>
                        </a:rPr>
                        <a:t>UHF</a:t>
                      </a:r>
                      <a:r>
                        <a:rPr lang="es-MX" sz="1000" b="1" u="none" strike="noStrike" dirty="0">
                          <a:effectLst/>
                        </a:rPr>
                        <a:t>, </a:t>
                      </a:r>
                      <a:r>
                        <a:rPr lang="es-MX" sz="1000" b="1" u="none" strike="noStrike" dirty="0" err="1">
                          <a:effectLst/>
                        </a:rPr>
                        <a:t>VHF</a:t>
                      </a:r>
                      <a:r>
                        <a:rPr lang="es-MX" sz="1000" b="1" u="none" strike="noStrike" dirty="0">
                          <a:effectLst/>
                        </a:rPr>
                        <a:t> Y 800MHz</a:t>
                      </a:r>
                      <a:endParaRPr lang="es-MX" sz="1000" b="1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HKVN4380A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LA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MOTOTRBO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WIFI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HKVN4386A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n-US" sz="750" u="none" strike="noStrike" cap="all" baseline="0" dirty="0" smtClean="0">
                          <a:effectLst/>
                        </a:rPr>
                        <a:t>Authenticated </a:t>
                      </a:r>
                      <a:r>
                        <a:rPr lang="en-US" sz="750" u="none" strike="noStrike" cap="all" baseline="0" dirty="0">
                          <a:effectLst/>
                        </a:rPr>
                        <a:t>Radio Disable &amp; Remote Monitor</a:t>
                      </a:r>
                      <a:endParaRPr lang="en-US" sz="75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HKVN4387A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Transmit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Inhibit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HKVN4404A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LA 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MOTOTRBO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 MAN DOWN LIC KEY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HKVN4409A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Value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Pack (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SINC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+ and Text To Speech)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HKVN4433A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Indoor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Location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HKVN4494A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RX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Audio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Leveling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HKVN4495A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Mute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Mode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HKVN4496A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Radio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Response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Inhibit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HKVN4580A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Bluetooth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Audio and Data Programming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NO</a:t>
                      </a:r>
                      <a:endParaRPr lang="es-MX" sz="800" b="0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HKVN4875A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Enable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GPS /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GNSS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HKVN4880A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Audio </a:t>
                      </a:r>
                      <a:r>
                        <a:rPr lang="es-MX" sz="800" u="none" strike="noStrike" cap="all" baseline="0" dirty="0" err="1">
                          <a:effectLst/>
                        </a:rPr>
                        <a:t>Recording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HKVN4884A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 err="1" smtClean="0">
                          <a:effectLst/>
                        </a:rPr>
                        <a:t>Generic</a:t>
                      </a:r>
                      <a:r>
                        <a:rPr lang="es-MX" sz="800" u="none" strike="noStrike" cap="all" baseline="0" dirty="0" smtClean="0">
                          <a:effectLst/>
                        </a:rPr>
                        <a:t>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Gas Sensor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S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HKVN4888A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u="none" strike="noStrike" cap="all" baseline="0" dirty="0" smtClean="0">
                          <a:effectLst/>
                        </a:rPr>
                        <a:t> M-Radio </a:t>
                      </a:r>
                      <a:r>
                        <a:rPr lang="es-MX" sz="800" u="none" strike="noStrike" cap="all" baseline="0" dirty="0">
                          <a:effectLst/>
                        </a:rPr>
                        <a:t>Control App</a:t>
                      </a:r>
                      <a:endParaRPr lang="es-MX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O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S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4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HKVN4938A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cap="all" baseline="0" dirty="0" smtClean="0">
                          <a:effectLst/>
                        </a:rPr>
                        <a:t> Capacity </a:t>
                      </a:r>
                      <a:r>
                        <a:rPr lang="en-US" sz="800" u="none" strike="noStrike" cap="all" baseline="0" dirty="0">
                          <a:effectLst/>
                        </a:rPr>
                        <a:t>Plus Single-Site 2 </a:t>
                      </a:r>
                      <a:r>
                        <a:rPr lang="en-US" sz="800" u="none" strike="noStrike" cap="all" baseline="0" dirty="0" err="1">
                          <a:effectLst/>
                        </a:rPr>
                        <a:t>Rptrs</a:t>
                      </a:r>
                      <a:endParaRPr lang="en-US" sz="800" b="0" i="0" u="none" strike="noStrike" cap="all" baseline="0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NO</a:t>
                      </a:r>
                      <a:endParaRPr lang="es-MX" sz="800" b="0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>
                          <a:effectLst/>
                        </a:rPr>
                        <a:t>O</a:t>
                      </a:r>
                      <a:endParaRPr lang="es-MX" sz="800" b="1" i="0" u="none" strike="noStrike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u="none" strike="noStrike" dirty="0">
                          <a:effectLst/>
                        </a:rPr>
                        <a:t>S</a:t>
                      </a:r>
                      <a:endParaRPr lang="es-MX" sz="800" b="1" i="0" u="none" strike="noStrike" dirty="0">
                        <a:effectLst/>
                        <a:latin typeface="Calibri"/>
                      </a:endParaRPr>
                    </a:p>
                  </a:txBody>
                  <a:tcPr marL="7516" marR="7516" marT="7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917848" y="4262227"/>
            <a:ext cx="3240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/>
              <a:t>Configuración de licencias por modelo de </a:t>
            </a:r>
            <a:r>
              <a:rPr lang="es-MX" sz="1050" dirty="0" smtClean="0"/>
              <a:t>radio	</a:t>
            </a:r>
          </a:p>
          <a:p>
            <a:r>
              <a:rPr lang="es-MX" sz="1050" dirty="0" smtClean="0"/>
              <a:t>O </a:t>
            </a:r>
            <a:r>
              <a:rPr lang="es-MX" sz="1050" dirty="0"/>
              <a:t>= Opcional/compra	S </a:t>
            </a:r>
            <a:r>
              <a:rPr lang="es-MX" sz="1050" dirty="0" smtClean="0"/>
              <a:t>= Incluida</a:t>
            </a:r>
          </a:p>
        </p:txBody>
      </p:sp>
    </p:spTree>
    <p:extLst>
      <p:ext uri="{BB962C8B-B14F-4D97-AF65-F5344CB8AC3E}">
        <p14:creationId xmlns:p14="http://schemas.microsoft.com/office/powerpoint/2010/main" val="16827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485800" y="53851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 smtClean="0"/>
              <a:t>INFORMACIÓN</a:t>
            </a:r>
            <a:r>
              <a:rPr lang="es-MX" sz="2400" b="1" dirty="0" smtClean="0">
                <a:solidFill>
                  <a:srgbClr val="0070C0"/>
                </a:solidFill>
              </a:rPr>
              <a:t> PARA ORDENAR R7</a:t>
            </a:r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4" name="Google Shape;1768;p202"/>
          <p:cNvSpPr txBox="1"/>
          <p:nvPr/>
        </p:nvSpPr>
        <p:spPr>
          <a:xfrm>
            <a:off x="2430016" y="911895"/>
            <a:ext cx="6192688" cy="379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 b="1" dirty="0">
                <a:latin typeface="+mj-lt"/>
                <a:ea typeface="Roboto Condensed"/>
                <a:cs typeface="Roboto Condensed"/>
                <a:sym typeface="Roboto Condensed"/>
              </a:rPr>
              <a:t>PAQUETE ESTÁNDAR INCLUYE:</a:t>
            </a:r>
            <a:endParaRPr sz="1600" b="1" dirty="0">
              <a:latin typeface="+mj-lt"/>
              <a:ea typeface="Roboto Condensed"/>
              <a:cs typeface="Roboto Condensed"/>
              <a:sym typeface="Roboto Condensed"/>
            </a:endParaRPr>
          </a:p>
          <a:p>
            <a:pPr marL="264414" lvl="0" indent="-285750" algn="l" rtl="0">
              <a:spcBef>
                <a:spcPts val="80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Batería 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IMPRES Li-Ion </a:t>
            </a: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IP68 2850T (Modelos Enable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) (PMNN4809)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Batería 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IMPRES Li-Ion </a:t>
            </a: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IP68 2100T (Modelos Capable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) </a:t>
            </a:r>
            <a:r>
              <a:rPr lang="es-419" sz="1600" dirty="0">
                <a:ea typeface="Roboto Condensed Light"/>
                <a:cs typeface="Roboto Condensed Light"/>
                <a:sym typeface="Roboto Condensed Light"/>
              </a:rPr>
              <a:t>(</a:t>
            </a:r>
            <a:r>
              <a:rPr lang="es-419" sz="1600" dirty="0" smtClean="0">
                <a:ea typeface="Roboto Condensed Light"/>
                <a:cs typeface="Roboto Condensed Light"/>
                <a:sym typeface="Roboto Condensed Light"/>
              </a:rPr>
              <a:t>PMNN4807)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Cargador individual IMPRES™ 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(PMPN4527 &amp; 25009297001)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Antena VHF o UHF 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Belt Clip de 2-Inch 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(PMLN4651)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Cubierta antipolvo para conector de </a:t>
            </a:r>
            <a:r>
              <a:rPr lang="es-419" sz="1600" dirty="0" smtClean="0">
                <a:latin typeface="+mj-lt"/>
                <a:ea typeface="Roboto Condensed Light"/>
                <a:cs typeface="Roboto Condensed Light"/>
                <a:sym typeface="Roboto Condensed Light"/>
              </a:rPr>
              <a:t>accesorios (PMHN4429)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Servicio de 5 años: reparación de hardware, soporte técnico y actualizaciones de software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419" sz="1600" b="1" dirty="0">
                <a:latin typeface="+mj-lt"/>
                <a:ea typeface="Roboto Condensed"/>
                <a:cs typeface="Roboto Condensed"/>
                <a:sym typeface="Roboto Condensed"/>
              </a:rPr>
              <a:t>OTRAS OPCIONES:</a:t>
            </a:r>
            <a:endParaRPr sz="1600" b="1" dirty="0">
              <a:latin typeface="+mj-lt"/>
              <a:ea typeface="Roboto Condensed"/>
              <a:cs typeface="Roboto Condensed"/>
              <a:sym typeface="Roboto Condensed"/>
            </a:endParaRPr>
          </a:p>
          <a:p>
            <a:pPr marL="264414" lvl="0" indent="-285750" algn="l" rtl="0">
              <a:spcBef>
                <a:spcPts val="80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Option Board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Regionalización en DC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64414" lvl="0" indent="-285750" algn="l" rtl="0">
              <a:spcBef>
                <a:spcPts val="0"/>
              </a:spcBef>
              <a:spcAft>
                <a:spcPts val="0"/>
              </a:spcAft>
              <a:buSzPct val="100000"/>
              <a:buFont typeface="Wingdings" pitchFamily="2" charset="2"/>
              <a:buChar char="ü"/>
            </a:pPr>
            <a:r>
              <a:rPr lang="es-419" sz="1600" dirty="0">
                <a:latin typeface="+mj-lt"/>
                <a:ea typeface="Roboto Condensed Light"/>
                <a:cs typeface="Roboto Condensed Light"/>
                <a:sym typeface="Roboto Condensed Light"/>
              </a:rPr>
              <a:t>Cobertura por daños accidentales</a:t>
            </a:r>
            <a:endParaRPr sz="16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4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spcBef>
                <a:spcPts val="800"/>
              </a:spcBef>
              <a:spcAft>
                <a:spcPts val="1000"/>
              </a:spcAft>
              <a:buNone/>
            </a:pPr>
            <a:endParaRPr sz="1400" dirty="0">
              <a:latin typeface="+mj-l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" name="Google Shape;1295;p181"/>
          <p:cNvPicPr preferRelativeResize="0"/>
          <p:nvPr/>
        </p:nvPicPr>
        <p:blipFill rotWithShape="1">
          <a:blip r:embed="rId2">
            <a:alphaModFix/>
          </a:blip>
          <a:srcRect t="13847" r="15732" b="21229"/>
          <a:stretch/>
        </p:blipFill>
        <p:spPr>
          <a:xfrm>
            <a:off x="-172169" y="0"/>
            <a:ext cx="2179362" cy="4776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03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1659;p196" descr="C:\Users\njpw43\Documents\Collective\MOTOTRBO Radio Images\MOTOTRBO Mid Tier Alphanumeric Display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85143" y="2355447"/>
            <a:ext cx="1136961" cy="4101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32;p196"/>
          <p:cNvSpPr/>
          <p:nvPr/>
        </p:nvSpPr>
        <p:spPr>
          <a:xfrm>
            <a:off x="3628402" y="845939"/>
            <a:ext cx="2609100" cy="2296161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6D6E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633;p196"/>
          <p:cNvSpPr/>
          <p:nvPr/>
        </p:nvSpPr>
        <p:spPr>
          <a:xfrm>
            <a:off x="1923230" y="845940"/>
            <a:ext cx="1509000" cy="2321174"/>
          </a:xfrm>
          <a:prstGeom prst="rect">
            <a:avLst/>
          </a:prstGeom>
          <a:noFill/>
          <a:ln w="19050" cap="flat" cmpd="sng">
            <a:solidFill>
              <a:srgbClr val="6D6E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1634;p196"/>
          <p:cNvSpPr/>
          <p:nvPr/>
        </p:nvSpPr>
        <p:spPr>
          <a:xfrm>
            <a:off x="6382814" y="849539"/>
            <a:ext cx="961500" cy="2296161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6D6E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635;p196"/>
          <p:cNvSpPr/>
          <p:nvPr/>
        </p:nvSpPr>
        <p:spPr>
          <a:xfrm>
            <a:off x="293813" y="849539"/>
            <a:ext cx="1392600" cy="2296161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6D6E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1636;p196"/>
          <p:cNvCxnSpPr/>
          <p:nvPr/>
        </p:nvCxnSpPr>
        <p:spPr>
          <a:xfrm>
            <a:off x="293813" y="2114327"/>
            <a:ext cx="1392600" cy="0"/>
          </a:xfrm>
          <a:prstGeom prst="straightConnector1">
            <a:avLst/>
          </a:prstGeom>
          <a:noFill/>
          <a:ln w="28575" cap="flat" cmpd="sng">
            <a:solidFill>
              <a:srgbClr val="6D6E7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0" name="Google Shape;1637;p196"/>
          <p:cNvCxnSpPr/>
          <p:nvPr/>
        </p:nvCxnSpPr>
        <p:spPr>
          <a:xfrm>
            <a:off x="1886861" y="2148964"/>
            <a:ext cx="1509000" cy="0"/>
          </a:xfrm>
          <a:prstGeom prst="straightConnector1">
            <a:avLst/>
          </a:prstGeom>
          <a:noFill/>
          <a:ln w="28575" cap="flat" cmpd="sng">
            <a:solidFill>
              <a:srgbClr val="6D6E7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1" name="Google Shape;1638;p196"/>
          <p:cNvCxnSpPr/>
          <p:nvPr/>
        </p:nvCxnSpPr>
        <p:spPr>
          <a:xfrm>
            <a:off x="3667014" y="2125564"/>
            <a:ext cx="1299000" cy="23400"/>
          </a:xfrm>
          <a:prstGeom prst="straightConnector1">
            <a:avLst/>
          </a:prstGeom>
          <a:noFill/>
          <a:ln w="28575" cap="flat" cmpd="sng">
            <a:solidFill>
              <a:srgbClr val="6D6E71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12" name="Google Shape;1639;p196"/>
          <p:cNvGrpSpPr/>
          <p:nvPr/>
        </p:nvGrpSpPr>
        <p:grpSpPr>
          <a:xfrm>
            <a:off x="1143917" y="870953"/>
            <a:ext cx="465975" cy="1173978"/>
            <a:chOff x="1645980" y="1965976"/>
            <a:chExt cx="621300" cy="1565304"/>
          </a:xfrm>
        </p:grpSpPr>
        <p:sp>
          <p:nvSpPr>
            <p:cNvPr id="13" name="Google Shape;1640;p196"/>
            <p:cNvSpPr txBox="1"/>
            <p:nvPr/>
          </p:nvSpPr>
          <p:spPr>
            <a:xfrm>
              <a:off x="1645980" y="3392680"/>
              <a:ext cx="6213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000" tIns="0" rIns="2700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700"/>
                <a:t>DEP450</a:t>
              </a: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" name="Google Shape;1641;p196" descr="C:\Users\njpw43\Downloads\MOTOTRBO Comm Tier Portable-stubby-antenna-front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63704" y="1965976"/>
              <a:ext cx="457200" cy="140984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43;p196"/>
          <p:cNvSpPr txBox="1"/>
          <p:nvPr/>
        </p:nvSpPr>
        <p:spPr>
          <a:xfrm>
            <a:off x="464240" y="2241540"/>
            <a:ext cx="381600" cy="10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 dirty="0" smtClean="0"/>
              <a:t>DE</a:t>
            </a:r>
            <a:r>
              <a:rPr lang="es-419" sz="7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M300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644;p196" descr="C:\Users\njpw43\Documents\Collective\MOTOTRBO Radio Images\MOTOTRBO Alphanumeric Display Commercial Tier, Tx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784" y="2220946"/>
            <a:ext cx="1061884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646;p196"/>
          <p:cNvSpPr txBox="1"/>
          <p:nvPr/>
        </p:nvSpPr>
        <p:spPr>
          <a:xfrm>
            <a:off x="565124" y="2713654"/>
            <a:ext cx="631800" cy="10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 dirty="0"/>
              <a:t>DEM4</a:t>
            </a:r>
            <a:r>
              <a:rPr lang="es-419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1647;p196" descr="C:\Users\njpw43\Documents\Collective\MOTOTRBO Radio Images\Tahiti Num MOTOTRBO Commercial Tier Digital Numeric Display, T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7808" y="2673588"/>
            <a:ext cx="1009766" cy="4114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1648;p196"/>
          <p:cNvGrpSpPr/>
          <p:nvPr/>
        </p:nvGrpSpPr>
        <p:grpSpPr>
          <a:xfrm>
            <a:off x="707415" y="1020101"/>
            <a:ext cx="497025" cy="1056855"/>
            <a:chOff x="864909" y="1954049"/>
            <a:chExt cx="662700" cy="1409140"/>
          </a:xfrm>
        </p:grpSpPr>
        <p:sp>
          <p:nvSpPr>
            <p:cNvPr id="22" name="Google Shape;1649;p196"/>
            <p:cNvSpPr txBox="1"/>
            <p:nvPr/>
          </p:nvSpPr>
          <p:spPr>
            <a:xfrm>
              <a:off x="864909" y="3132489"/>
              <a:ext cx="662700" cy="23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SL</a:t>
              </a:r>
              <a:r>
                <a:rPr lang="es-419" sz="700"/>
                <a:t>5</a:t>
              </a:r>
              <a:r>
                <a:rPr lang="es-419" sz="7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00</a:t>
              </a: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" name="Google Shape;1650;p196" descr="product-SL-Glbl-Comm-front-w-screen-eric-rath-0015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23467" y="1954049"/>
              <a:ext cx="404165" cy="11887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" name="Google Shape;1651;p196"/>
          <p:cNvGrpSpPr/>
          <p:nvPr/>
        </p:nvGrpSpPr>
        <p:grpSpPr>
          <a:xfrm>
            <a:off x="2836039" y="985362"/>
            <a:ext cx="497002" cy="1047956"/>
            <a:chOff x="2327612" y="1756714"/>
            <a:chExt cx="709800" cy="1612737"/>
          </a:xfrm>
        </p:grpSpPr>
        <p:sp>
          <p:nvSpPr>
            <p:cNvPr id="25" name="Google Shape;1652;p196"/>
            <p:cNvSpPr txBox="1"/>
            <p:nvPr/>
          </p:nvSpPr>
          <p:spPr>
            <a:xfrm>
              <a:off x="2327612" y="3230851"/>
              <a:ext cx="709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000" tIns="0" rIns="2700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700"/>
                <a:t>DEP570e</a:t>
              </a:r>
              <a:endParaRPr sz="1100"/>
            </a:p>
          </p:txBody>
        </p:sp>
        <p:pic>
          <p:nvPicPr>
            <p:cNvPr id="26" name="Google Shape;1653;p196" descr="TRBO_Mid_TierPortLKPfrontStubbyAnt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411268" y="1756714"/>
              <a:ext cx="432000" cy="14521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oogle Shape;1654;p196"/>
          <p:cNvGrpSpPr/>
          <p:nvPr/>
        </p:nvGrpSpPr>
        <p:grpSpPr>
          <a:xfrm>
            <a:off x="1923230" y="987844"/>
            <a:ext cx="497002" cy="1052375"/>
            <a:chOff x="1615417" y="2397998"/>
            <a:chExt cx="709800" cy="1619536"/>
          </a:xfrm>
        </p:grpSpPr>
        <p:sp>
          <p:nvSpPr>
            <p:cNvPr id="28" name="Google Shape;1655;p196"/>
            <p:cNvSpPr txBox="1"/>
            <p:nvPr/>
          </p:nvSpPr>
          <p:spPr>
            <a:xfrm>
              <a:off x="1615417" y="3878934"/>
              <a:ext cx="7098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000" tIns="0" rIns="2700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700"/>
                <a:t>DEP500e</a:t>
              </a: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" name="Google Shape;1656;p196" descr="TRBO_Mid_TierPortNDfrontStubbyAnt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37393" y="2397998"/>
              <a:ext cx="432000" cy="1458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Google Shape;1658;p196"/>
          <p:cNvSpPr txBox="1"/>
          <p:nvPr/>
        </p:nvSpPr>
        <p:spPr>
          <a:xfrm>
            <a:off x="2141984" y="2361107"/>
            <a:ext cx="666101" cy="9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 dirty="0"/>
              <a:t>DEM500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1660;p19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074720" y="2082434"/>
            <a:ext cx="666000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661;p196" descr="C:\Users\mhwf63\Documents\Tonga Plus\Rendering\20170417\20170417_display.png"/>
          <p:cNvPicPr preferRelativeResize="0"/>
          <p:nvPr/>
        </p:nvPicPr>
        <p:blipFill rotWithShape="1">
          <a:blip r:embed="rId10">
            <a:alphaModFix/>
          </a:blip>
          <a:srcRect l="40458" t="3462" r="38730" b="2702"/>
          <a:stretch/>
        </p:blipFill>
        <p:spPr>
          <a:xfrm>
            <a:off x="2441422" y="1090348"/>
            <a:ext cx="263824" cy="84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662;p19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22063" y="973989"/>
            <a:ext cx="348924" cy="70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663;p196"/>
          <p:cNvPicPr preferRelativeResize="0"/>
          <p:nvPr/>
        </p:nvPicPr>
        <p:blipFill rotWithShape="1">
          <a:blip r:embed="rId12">
            <a:alphaModFix/>
          </a:blip>
          <a:srcRect l="3827"/>
          <a:stretch/>
        </p:blipFill>
        <p:spPr>
          <a:xfrm>
            <a:off x="4394260" y="981134"/>
            <a:ext cx="327904" cy="70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664;p19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38062" y="2535665"/>
            <a:ext cx="706200" cy="6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1665;p196"/>
          <p:cNvSpPr txBox="1"/>
          <p:nvPr/>
        </p:nvSpPr>
        <p:spPr>
          <a:xfrm>
            <a:off x="1923230" y="3168208"/>
            <a:ext cx="1514898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latin typeface="+mj-lt"/>
                <a:ea typeface="Roboto Condensed"/>
                <a:cs typeface="Roboto Condensed"/>
                <a:sym typeface="Roboto Condensed"/>
              </a:rPr>
              <a:t>NIVEL MEDIO</a:t>
            </a:r>
            <a:endParaRPr sz="1200" b="1" i="0" u="none" strike="noStrike" cap="none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" name="Google Shape;1666;p196"/>
          <p:cNvSpPr txBox="1"/>
          <p:nvPr/>
        </p:nvSpPr>
        <p:spPr>
          <a:xfrm>
            <a:off x="3967608" y="3167301"/>
            <a:ext cx="199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latin typeface="+mj-lt"/>
                <a:ea typeface="Roboto Condensed"/>
                <a:cs typeface="Roboto Condensed"/>
                <a:sym typeface="Roboto Condensed"/>
              </a:rPr>
              <a:t>NIVEL PROFESIONAL</a:t>
            </a:r>
            <a:endParaRPr sz="1200" b="1" i="0" u="none" strike="noStrike" cap="none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0" name="Google Shape;1667;p196"/>
          <p:cNvSpPr txBox="1"/>
          <p:nvPr/>
        </p:nvSpPr>
        <p:spPr>
          <a:xfrm>
            <a:off x="6042604" y="3181611"/>
            <a:ext cx="1571988" cy="26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latin typeface="+mj-lt"/>
                <a:ea typeface="Roboto Condensed"/>
                <a:cs typeface="Roboto Condensed"/>
                <a:sym typeface="Roboto Condensed"/>
              </a:rPr>
              <a:t>NIVEL ESPECIALIZADO</a:t>
            </a:r>
            <a:endParaRPr sz="1200" b="1" i="0" u="none" strike="noStrike" cap="none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1" name="Google Shape;1668;p196"/>
          <p:cNvSpPr txBox="1"/>
          <p:nvPr/>
        </p:nvSpPr>
        <p:spPr>
          <a:xfrm>
            <a:off x="197768" y="3167114"/>
            <a:ext cx="1590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latin typeface="+mj-lt"/>
                <a:ea typeface="Roboto Condensed"/>
                <a:cs typeface="Roboto Condensed"/>
                <a:sym typeface="Roboto Condensed"/>
              </a:rPr>
              <a:t>NIVEL DE ENTRADA</a:t>
            </a:r>
            <a:endParaRPr sz="1200" b="1" i="0" u="none" strike="noStrike" cap="none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2" name="Google Shape;1669;p196"/>
          <p:cNvSpPr txBox="1"/>
          <p:nvPr/>
        </p:nvSpPr>
        <p:spPr>
          <a:xfrm>
            <a:off x="2331039" y="1943306"/>
            <a:ext cx="4662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SL500e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670;p196"/>
          <p:cNvSpPr txBox="1"/>
          <p:nvPr/>
        </p:nvSpPr>
        <p:spPr>
          <a:xfrm>
            <a:off x="3942214" y="1735231"/>
            <a:ext cx="927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DGP5050e/5550e</a:t>
            </a:r>
            <a:endParaRPr sz="7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DGP8050e/8550e</a:t>
            </a:r>
            <a:endParaRPr sz="7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S</a:t>
            </a:r>
            <a:r>
              <a:rPr lang="es-419"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eries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1671;p196"/>
          <p:cNvSpPr txBox="1"/>
          <p:nvPr/>
        </p:nvSpPr>
        <p:spPr>
          <a:xfrm>
            <a:off x="3963070" y="2515102"/>
            <a:ext cx="8466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DGP5000e/8000e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1672;p196"/>
          <p:cNvSpPr txBox="1"/>
          <p:nvPr/>
        </p:nvSpPr>
        <p:spPr>
          <a:xfrm>
            <a:off x="3959680" y="3018026"/>
            <a:ext cx="8466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 dirty="0"/>
              <a:t>DGP5500e/8500e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1673;p196"/>
          <p:cNvSpPr txBox="1"/>
          <p:nvPr/>
        </p:nvSpPr>
        <p:spPr>
          <a:xfrm>
            <a:off x="6438651" y="2335576"/>
            <a:ext cx="9279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DGP8050EX &amp;</a:t>
            </a:r>
            <a:endParaRPr sz="7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DGP8550EX</a:t>
            </a:r>
            <a:endParaRPr sz="700"/>
          </a:p>
        </p:txBody>
      </p:sp>
      <p:pic>
        <p:nvPicPr>
          <p:cNvPr id="47" name="Google Shape;1674;p196"/>
          <p:cNvPicPr preferRelativeResize="0"/>
          <p:nvPr/>
        </p:nvPicPr>
        <p:blipFill rotWithShape="1">
          <a:blip r:embed="rId14">
            <a:alphaModFix/>
          </a:blip>
          <a:srcRect l="7045" t="47126"/>
          <a:stretch/>
        </p:blipFill>
        <p:spPr>
          <a:xfrm>
            <a:off x="6890539" y="1586732"/>
            <a:ext cx="348925" cy="748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675;p196"/>
          <p:cNvPicPr preferRelativeResize="0"/>
          <p:nvPr/>
        </p:nvPicPr>
        <p:blipFill rotWithShape="1">
          <a:blip r:embed="rId15">
            <a:alphaModFix/>
          </a:blip>
          <a:srcRect l="61351" t="23035" r="22604" b="13904"/>
          <a:stretch/>
        </p:blipFill>
        <p:spPr>
          <a:xfrm>
            <a:off x="6470065" y="1600599"/>
            <a:ext cx="348925" cy="68991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1676;p196"/>
          <p:cNvSpPr/>
          <p:nvPr/>
        </p:nvSpPr>
        <p:spPr>
          <a:xfrm>
            <a:off x="5007664" y="980002"/>
            <a:ext cx="1087500" cy="1681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0" name="Google Shape;1677;p196"/>
          <p:cNvSpPr txBox="1"/>
          <p:nvPr/>
        </p:nvSpPr>
        <p:spPr>
          <a:xfrm>
            <a:off x="5005689" y="2704452"/>
            <a:ext cx="1062000" cy="1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800" b="1"/>
              <a:t>R7</a:t>
            </a:r>
            <a:endParaRPr sz="800" b="1"/>
          </a:p>
        </p:txBody>
      </p:sp>
      <p:grpSp>
        <p:nvGrpSpPr>
          <p:cNvPr id="51" name="Google Shape;1678;p196"/>
          <p:cNvGrpSpPr/>
          <p:nvPr/>
        </p:nvGrpSpPr>
        <p:grpSpPr>
          <a:xfrm>
            <a:off x="5534658" y="924828"/>
            <a:ext cx="595405" cy="1657504"/>
            <a:chOff x="1282700" y="728736"/>
            <a:chExt cx="1614000" cy="4342426"/>
          </a:xfrm>
        </p:grpSpPr>
        <p:pic>
          <p:nvPicPr>
            <p:cNvPr id="52" name="Google Shape;1679;p196"/>
            <p:cNvPicPr preferRelativeResize="0"/>
            <p:nvPr/>
          </p:nvPicPr>
          <p:blipFill rotWithShape="1">
            <a:blip r:embed="rId16">
              <a:alphaModFix/>
            </a:blip>
            <a:srcRect l="16311" r="16311" b="9362"/>
            <a:stretch/>
          </p:blipFill>
          <p:spPr>
            <a:xfrm>
              <a:off x="1282700" y="728736"/>
              <a:ext cx="1614000" cy="43424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1680;p196"/>
            <p:cNvPicPr preferRelativeResize="0"/>
            <p:nvPr/>
          </p:nvPicPr>
          <p:blipFill rotWithShape="1">
            <a:blip r:embed="rId17">
              <a:alphaModFix/>
            </a:blip>
            <a:srcRect l="32527" t="40794" r="34361" b="36885"/>
            <a:stretch/>
          </p:blipFill>
          <p:spPr>
            <a:xfrm>
              <a:off x="1672025" y="2681400"/>
              <a:ext cx="792399" cy="10683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" name="Google Shape;1681;p196"/>
          <p:cNvSpPr/>
          <p:nvPr/>
        </p:nvSpPr>
        <p:spPr>
          <a:xfrm>
            <a:off x="7489614" y="849539"/>
            <a:ext cx="1392600" cy="2296161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6D6E7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1682;p196"/>
          <p:cNvPicPr preferRelativeResize="0"/>
          <p:nvPr/>
        </p:nvPicPr>
        <p:blipFill rotWithShape="1">
          <a:blip r:embed="rId18">
            <a:alphaModFix/>
          </a:blip>
          <a:srcRect l="28874" t="1775" r="29799" b="2227"/>
          <a:stretch/>
        </p:blipFill>
        <p:spPr>
          <a:xfrm>
            <a:off x="7966727" y="1423679"/>
            <a:ext cx="348926" cy="91189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1683;p196"/>
          <p:cNvSpPr txBox="1"/>
          <p:nvPr/>
        </p:nvSpPr>
        <p:spPr>
          <a:xfrm>
            <a:off x="7658876" y="2409926"/>
            <a:ext cx="927900" cy="1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0" rIns="2700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MOTOTRBO Ion 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1684;p196"/>
          <p:cNvSpPr txBox="1"/>
          <p:nvPr/>
        </p:nvSpPr>
        <p:spPr>
          <a:xfrm>
            <a:off x="7392144" y="3168208"/>
            <a:ext cx="1590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latin typeface="+mj-lt"/>
                <a:ea typeface="Roboto Condensed"/>
                <a:cs typeface="Roboto Condensed"/>
                <a:sym typeface="Roboto Condensed"/>
              </a:rPr>
              <a:t>NIVEL PREMIUM</a:t>
            </a:r>
            <a:endParaRPr sz="1200" b="1" i="0" u="none" strike="noStrike" cap="none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8" name="Google Shape;1685;p196"/>
          <p:cNvSpPr txBox="1"/>
          <p:nvPr/>
        </p:nvSpPr>
        <p:spPr>
          <a:xfrm>
            <a:off x="347898" y="1921114"/>
            <a:ext cx="4611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375" tIns="0" rIns="32375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00"/>
              <a:t>DEP250</a:t>
            </a:r>
            <a:endParaRPr sz="700"/>
          </a:p>
        </p:txBody>
      </p:sp>
      <p:pic>
        <p:nvPicPr>
          <p:cNvPr id="59" name="Google Shape;1686;p196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62965" y="1108945"/>
            <a:ext cx="455700" cy="834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7;p196"/>
          <p:cNvPicPr preferRelativeResize="0"/>
          <p:nvPr/>
        </p:nvPicPr>
        <p:blipFill rotWithShape="1">
          <a:blip r:embed="rId20">
            <a:alphaModFix/>
          </a:blip>
          <a:srcRect l="19040" r="19040"/>
          <a:stretch/>
        </p:blipFill>
        <p:spPr>
          <a:xfrm>
            <a:off x="5011352" y="949902"/>
            <a:ext cx="541389" cy="180544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1688;p196"/>
          <p:cNvSpPr/>
          <p:nvPr/>
        </p:nvSpPr>
        <p:spPr>
          <a:xfrm>
            <a:off x="1853952" y="3784274"/>
            <a:ext cx="1590600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4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Sistema básico de Voz</a:t>
            </a:r>
            <a:endParaRPr sz="1100" b="1" i="0" u="none" strike="noStrike" cap="none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2" name="Google Shape;1689;p196"/>
          <p:cNvSpPr/>
          <p:nvPr/>
        </p:nvSpPr>
        <p:spPr>
          <a:xfrm>
            <a:off x="3637340" y="3784274"/>
            <a:ext cx="2609100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4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Sistema completo de Voz</a:t>
            </a:r>
            <a:endParaRPr sz="1100" b="1" i="0" u="none" strike="noStrike" cap="none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3" name="Google Shape;1690;p196"/>
          <p:cNvSpPr/>
          <p:nvPr/>
        </p:nvSpPr>
        <p:spPr>
          <a:xfrm>
            <a:off x="6318448" y="3784274"/>
            <a:ext cx="1087500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4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Entornos exigentes</a:t>
            </a:r>
            <a:endParaRPr sz="1100" b="1" i="0" u="none" strike="noStrike" cap="none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4" name="Google Shape;1691;p196"/>
          <p:cNvSpPr/>
          <p:nvPr/>
        </p:nvSpPr>
        <p:spPr>
          <a:xfrm>
            <a:off x="239036" y="3763399"/>
            <a:ext cx="1470900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4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Sistema limitado de Voz</a:t>
            </a:r>
            <a:endParaRPr sz="1100" b="1" i="0" u="none" strike="noStrike" cap="none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5" name="Google Shape;1692;p196"/>
          <p:cNvSpPr/>
          <p:nvPr/>
        </p:nvSpPr>
        <p:spPr>
          <a:xfrm>
            <a:off x="7495590" y="3784274"/>
            <a:ext cx="1353600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3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Voz mejorada y soluciones de datos</a:t>
            </a:r>
            <a:endParaRPr sz="1300" b="1" i="0" u="none" strike="noStrike" cap="none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6" name="Google Shape;1693;p196"/>
          <p:cNvSpPr/>
          <p:nvPr/>
        </p:nvSpPr>
        <p:spPr>
          <a:xfrm>
            <a:off x="146689" y="3370251"/>
            <a:ext cx="8829000" cy="36288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694;p196"/>
          <p:cNvSpPr txBox="1"/>
          <p:nvPr/>
        </p:nvSpPr>
        <p:spPr>
          <a:xfrm>
            <a:off x="3493748" y="3394440"/>
            <a:ext cx="1024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00" b="1" dirty="0">
                <a:latin typeface="+mj-lt"/>
                <a:ea typeface="Roboto Condensed"/>
                <a:cs typeface="Roboto Condensed"/>
                <a:sym typeface="Roboto Condensed"/>
              </a:rPr>
              <a:t>N I V E L E S </a:t>
            </a:r>
            <a:endParaRPr sz="1000" b="1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9" name="68 CuadroTexto"/>
          <p:cNvSpPr txBox="1"/>
          <p:nvPr/>
        </p:nvSpPr>
        <p:spPr>
          <a:xfrm>
            <a:off x="1250545" y="240258"/>
            <a:ext cx="6240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cap="all" dirty="0" smtClean="0"/>
              <a:t>POSICIONAMIENTO </a:t>
            </a:r>
            <a:r>
              <a:rPr lang="es-MX" sz="2400" b="1" cap="all" dirty="0" smtClean="0">
                <a:solidFill>
                  <a:srgbClr val="0070C0"/>
                </a:solidFill>
              </a:rPr>
              <a:t>MOTOTRBO R7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852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9026" y="53851"/>
            <a:ext cx="8262462" cy="858044"/>
          </a:xfrm>
        </p:spPr>
        <p:txBody>
          <a:bodyPr>
            <a:normAutofit/>
          </a:bodyPr>
          <a:lstStyle/>
          <a:p>
            <a:r>
              <a:rPr lang="es-MX" sz="2400" b="1" dirty="0" smtClean="0"/>
              <a:t>MOTOTRBO R7 </a:t>
            </a:r>
            <a:r>
              <a:rPr lang="es-MX" sz="2400" b="1" dirty="0" smtClean="0">
                <a:solidFill>
                  <a:srgbClr val="0070C0"/>
                </a:solidFill>
              </a:rPr>
              <a:t>UNA ÚNICA SERIE</a:t>
            </a:r>
            <a:endParaRPr lang="es-MX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Google Shape;1722;p198"/>
          <p:cNvGraphicFramePr/>
          <p:nvPr>
            <p:extLst>
              <p:ext uri="{D42A27DB-BD31-4B8C-83A1-F6EECF244321}">
                <p14:modId xmlns:p14="http://schemas.microsoft.com/office/powerpoint/2010/main" val="1816272363"/>
              </p:ext>
            </p:extLst>
          </p:nvPr>
        </p:nvGraphicFramePr>
        <p:xfrm>
          <a:off x="626279" y="1441183"/>
          <a:ext cx="7996425" cy="24230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57350"/>
                <a:gridCol w="1879225"/>
                <a:gridCol w="1923425"/>
                <a:gridCol w="1865100"/>
                <a:gridCol w="1771325"/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200" b="1" dirty="0">
                          <a:solidFill>
                            <a:schemeClr val="tx1"/>
                          </a:solidFill>
                        </a:rPr>
                        <a:t>Series DGP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200" b="1" dirty="0">
                          <a:solidFill>
                            <a:schemeClr val="tx1"/>
                          </a:solidFill>
                        </a:rPr>
                        <a:t>R7</a:t>
                      </a:r>
                      <a:endParaRPr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chemeClr val="tx1"/>
                          </a:solidFill>
                        </a:rPr>
                        <a:t>Serie DGP 5000e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chemeClr val="tx1"/>
                          </a:solidFill>
                        </a:rPr>
                        <a:t>Serie DGP 8000e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>
                          <a:solidFill>
                            <a:schemeClr val="tx1"/>
                          </a:solidFill>
                        </a:rPr>
                        <a:t>CAPABLE</a:t>
                      </a:r>
                      <a:endParaRPr sz="1100" b="1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chemeClr val="tx1"/>
                          </a:solidFill>
                        </a:rPr>
                        <a:t>ENABLE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9870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chemeClr val="tx1"/>
                          </a:solidFill>
                        </a:rPr>
                        <a:t>VHF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NKP (TIA/No-TIA)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FKP (TIA/No-TIA)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lvl="0" indent="-165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 (GPS) (TIA/No-TIA)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lvl="0" indent="-165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 (GPS) (TIA/No-TIA)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NKP/TIA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FKP/TIA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NKP/GPS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NKP/GPS/TIA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FKP/GPS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FKP/GPS/TIA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2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chemeClr val="tx1"/>
                          </a:solidFill>
                        </a:rPr>
                        <a:t>UHF</a:t>
                      </a:r>
                      <a:endParaRPr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NKP (TIA/No-TIA)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FKP (TIA/No-TIA)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NKP (GPS) (TIA/No-TIA)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FKP (GPS) (TIA/No-TIA)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NKP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NKP/TIA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FKP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>
                          <a:solidFill>
                            <a:schemeClr val="tx1"/>
                          </a:solidFill>
                        </a:rPr>
                        <a:t>FKP/TIA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NKP/GPS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NKP/GPS/TIA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FKP/GPS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  <a:p>
                      <a:pPr marL="179999" marR="0" lvl="0" indent="-1651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Char char="●"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</a:rPr>
                        <a:t>FKP/GPS/TIA</a:t>
                      </a:r>
                      <a:endParaRPr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Google Shape;1724;p198"/>
          <p:cNvSpPr/>
          <p:nvPr/>
        </p:nvSpPr>
        <p:spPr>
          <a:xfrm rot="10800000" flipH="1">
            <a:off x="3882004" y="3864223"/>
            <a:ext cx="3848400" cy="5061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0070C0"/>
          </a:solidFill>
          <a:ln w="9525" cap="flat" cmpd="sng">
            <a:solidFill>
              <a:srgbClr val="00A1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" name="Google Shape;1725;p198"/>
          <p:cNvSpPr/>
          <p:nvPr/>
        </p:nvSpPr>
        <p:spPr>
          <a:xfrm flipH="1">
            <a:off x="2129404" y="911895"/>
            <a:ext cx="3848400" cy="5061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0070C0"/>
          </a:solidFill>
          <a:ln w="9525" cap="flat" cmpd="sng">
            <a:solidFill>
              <a:srgbClr val="00A1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349896" y="3958297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err="1" smtClean="0"/>
              <a:t>NKP</a:t>
            </a:r>
            <a:r>
              <a:rPr lang="es-MX" sz="1000" dirty="0" smtClean="0"/>
              <a:t> = MODELO SIN TECLADO</a:t>
            </a:r>
          </a:p>
          <a:p>
            <a:r>
              <a:rPr lang="es-MX" sz="1000" dirty="0" err="1" smtClean="0"/>
              <a:t>FKP</a:t>
            </a:r>
            <a:r>
              <a:rPr lang="es-MX" sz="1000" dirty="0" smtClean="0"/>
              <a:t> =  MODELO CON TECLADO</a:t>
            </a:r>
          </a:p>
          <a:p>
            <a:r>
              <a:rPr lang="es-MX" sz="1000" dirty="0" err="1" smtClean="0"/>
              <a:t>TIA</a:t>
            </a:r>
            <a:r>
              <a:rPr lang="es-MX" sz="1000" dirty="0" smtClean="0"/>
              <a:t>  =  MODELO INTRÍNSECO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356676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A8978403-104A-60F0-620B-64AAE84DA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715842"/>
              </p:ext>
            </p:extLst>
          </p:nvPr>
        </p:nvGraphicFramePr>
        <p:xfrm>
          <a:off x="341784" y="845939"/>
          <a:ext cx="8496944" cy="37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8071">
                  <a:extLst>
                    <a:ext uri="{9D8B030D-6E8A-4147-A177-3AD203B41FA5}">
                      <a16:colId xmlns:a16="http://schemas.microsoft.com/office/drawing/2014/main" xmlns="" val="3748139722"/>
                    </a:ext>
                  </a:extLst>
                </a:gridCol>
                <a:gridCol w="483023"/>
                <a:gridCol w="603215">
                  <a:extLst>
                    <a:ext uri="{9D8B030D-6E8A-4147-A177-3AD203B41FA5}">
                      <a16:colId xmlns:a16="http://schemas.microsoft.com/office/drawing/2014/main" xmlns="" val="39006739"/>
                    </a:ext>
                  </a:extLst>
                </a:gridCol>
                <a:gridCol w="626717">
                  <a:extLst>
                    <a:ext uri="{9D8B030D-6E8A-4147-A177-3AD203B41FA5}">
                      <a16:colId xmlns:a16="http://schemas.microsoft.com/office/drawing/2014/main" xmlns="" val="1748194491"/>
                    </a:ext>
                  </a:extLst>
                </a:gridCol>
                <a:gridCol w="519294">
                  <a:extLst>
                    <a:ext uri="{9D8B030D-6E8A-4147-A177-3AD203B41FA5}">
                      <a16:colId xmlns:a16="http://schemas.microsoft.com/office/drawing/2014/main" xmlns="" val="1469263149"/>
                    </a:ext>
                  </a:extLst>
                </a:gridCol>
                <a:gridCol w="924114"/>
                <a:gridCol w="2388254">
                  <a:extLst>
                    <a:ext uri="{9D8B030D-6E8A-4147-A177-3AD203B41FA5}">
                      <a16:colId xmlns:a16="http://schemas.microsoft.com/office/drawing/2014/main" xmlns="" val="3130960798"/>
                    </a:ext>
                  </a:extLst>
                </a:gridCol>
                <a:gridCol w="1224136"/>
                <a:gridCol w="1080120"/>
              </a:tblGrid>
              <a:tr h="3929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FRECUENCIA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BANDA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TIPO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POTENCIA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CANALES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MODELO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DESCRIPCIÓN</a:t>
                      </a:r>
                      <a:r>
                        <a:rPr lang="en-US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DEL </a:t>
                      </a:r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MODELO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COMPATIBILIDAD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MODELO</a:t>
                      </a:r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SERIE</a:t>
                      </a:r>
                      <a:r>
                        <a:rPr lang="en-US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DGP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86254233"/>
                  </a:ext>
                </a:extLst>
              </a:tr>
              <a:tr h="279641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R7 Non-Display Models</a:t>
                      </a:r>
                      <a:endParaRPr lang="en-US" sz="1000" b="1" i="0" u="none" strike="noStrike" dirty="0">
                        <a:solidFill>
                          <a:srgbClr val="1155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4858138"/>
                  </a:ext>
                </a:extLst>
              </a:tr>
              <a:tr h="16191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136-174 MHz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VHF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1W  to 5W (ships 5W)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64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LAH06JDC9WA2AN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VHF NKP GNSS  BT WIFI CAPABLE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DGP5050e VHF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LAH56JDC9SA1AN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34884501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LAH06JDC9WA1AN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</a:rPr>
                        <a:t>MOTOTRBO</a:t>
                      </a:r>
                      <a:r>
                        <a:rPr lang="en-US" sz="800" u="none" strike="noStrike" dirty="0">
                          <a:effectLst/>
                        </a:rPr>
                        <a:t> R7 VHF </a:t>
                      </a:r>
                      <a:r>
                        <a:rPr lang="en-US" sz="800" u="none" strike="noStrike" dirty="0" err="1">
                          <a:effectLst/>
                        </a:rPr>
                        <a:t>NKP</a:t>
                      </a:r>
                      <a:r>
                        <a:rPr lang="en-US" sz="800" u="none" strike="noStrike" dirty="0">
                          <a:effectLst/>
                        </a:rPr>
                        <a:t> TIA </a:t>
                      </a:r>
                      <a:r>
                        <a:rPr lang="en-US" sz="800" u="none" strike="noStrike" dirty="0" err="1">
                          <a:effectLst/>
                        </a:rPr>
                        <a:t>GNSS</a:t>
                      </a:r>
                      <a:r>
                        <a:rPr lang="en-US" sz="800" u="none" strike="noStrike" dirty="0">
                          <a:effectLst/>
                        </a:rPr>
                        <a:t> BT </a:t>
                      </a:r>
                      <a:r>
                        <a:rPr lang="en-US" sz="800" u="none" strike="noStrike" dirty="0" err="1">
                          <a:effectLst/>
                        </a:rPr>
                        <a:t>WIFI</a:t>
                      </a:r>
                      <a:r>
                        <a:rPr lang="en-US" sz="800" u="none" strike="noStrike" dirty="0">
                          <a:effectLst/>
                        </a:rPr>
                        <a:t> CAPABLE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DGP5050e VHF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4716171"/>
                  </a:ext>
                </a:extLst>
              </a:tr>
              <a:tr h="206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LAH06JDC9RA2AN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</a:rPr>
                        <a:t>MOTOTRBO</a:t>
                      </a:r>
                      <a:r>
                        <a:rPr lang="en-US" sz="800" u="none" strike="noStrike" dirty="0">
                          <a:effectLst/>
                        </a:rPr>
                        <a:t> R7 VHF </a:t>
                      </a:r>
                      <a:r>
                        <a:rPr lang="en-US" sz="800" u="none" strike="noStrike" dirty="0" err="1">
                          <a:effectLst/>
                        </a:rPr>
                        <a:t>NKP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GNSS</a:t>
                      </a:r>
                      <a:r>
                        <a:rPr lang="en-US" sz="800" u="none" strike="noStrike" dirty="0">
                          <a:effectLst/>
                        </a:rPr>
                        <a:t> BT </a:t>
                      </a:r>
                      <a:r>
                        <a:rPr lang="en-US" sz="800" u="none" strike="noStrike" dirty="0" err="1">
                          <a:effectLst/>
                        </a:rPr>
                        <a:t>WIFI</a:t>
                      </a:r>
                      <a:r>
                        <a:rPr lang="en-US" sz="800" u="none" strike="noStrike" dirty="0">
                          <a:effectLst/>
                        </a:rPr>
                        <a:t> ENABLED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DGP8050e VHF </a:t>
                      </a:r>
                      <a:r>
                        <a:rPr lang="en-US" sz="800" b="1" u="none" strike="noStrike" dirty="0" err="1" smtClean="0">
                          <a:effectLst/>
                        </a:rPr>
                        <a:t>NKP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LAH56JDC9RA1AN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5995537"/>
                  </a:ext>
                </a:extLst>
              </a:tr>
              <a:tr h="3892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LAH06JDC9RA1AN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</a:rPr>
                        <a:t>MOTOTRBO</a:t>
                      </a:r>
                      <a:r>
                        <a:rPr lang="en-US" sz="800" u="none" strike="noStrike" dirty="0">
                          <a:effectLst/>
                        </a:rPr>
                        <a:t> R7 VHF </a:t>
                      </a:r>
                      <a:r>
                        <a:rPr lang="en-US" sz="800" u="none" strike="noStrike" dirty="0" err="1">
                          <a:effectLst/>
                        </a:rPr>
                        <a:t>NKP</a:t>
                      </a:r>
                      <a:r>
                        <a:rPr lang="en-US" sz="800" u="none" strike="noStrike" dirty="0">
                          <a:effectLst/>
                        </a:rPr>
                        <a:t> TIA </a:t>
                      </a:r>
                      <a:r>
                        <a:rPr lang="en-US" sz="800" u="none" strike="noStrike" dirty="0" err="1">
                          <a:effectLst/>
                        </a:rPr>
                        <a:t>GNSS</a:t>
                      </a:r>
                      <a:r>
                        <a:rPr lang="en-US" sz="800" u="none" strike="noStrike" dirty="0">
                          <a:effectLst/>
                        </a:rPr>
                        <a:t> BT </a:t>
                      </a:r>
                      <a:r>
                        <a:rPr lang="en-US" sz="800" u="none" strike="noStrike" dirty="0" err="1">
                          <a:effectLst/>
                        </a:rPr>
                        <a:t>WIFI</a:t>
                      </a:r>
                      <a:r>
                        <a:rPr lang="en-US" sz="800" u="none" strike="noStrike" dirty="0">
                          <a:effectLst/>
                        </a:rPr>
                        <a:t> ENABLED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DGP8050e VHF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2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7862426"/>
                  </a:ext>
                </a:extLst>
              </a:tr>
              <a:tr h="16191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403-527 MHz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UHF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1W  to 4W (ships 4W)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64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LAH06RDC9WA2AN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UHF NKP GNSS BT WIFI CAPABLE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DGP5050e UHF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LAH56RDC9SA1AN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5926070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LAH06RDC9WA1AN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</a:rPr>
                        <a:t>MOTOTRBO</a:t>
                      </a:r>
                      <a:r>
                        <a:rPr lang="en-US" sz="800" u="none" strike="noStrike" dirty="0">
                          <a:effectLst/>
                        </a:rPr>
                        <a:t> R7 UHF </a:t>
                      </a:r>
                      <a:r>
                        <a:rPr lang="en-US" sz="800" u="none" strike="noStrike" dirty="0" err="1">
                          <a:effectLst/>
                        </a:rPr>
                        <a:t>NKP</a:t>
                      </a:r>
                      <a:r>
                        <a:rPr lang="en-US" sz="800" u="none" strike="noStrike" dirty="0">
                          <a:effectLst/>
                        </a:rPr>
                        <a:t> TIA </a:t>
                      </a:r>
                      <a:r>
                        <a:rPr lang="en-US" sz="800" u="none" strike="noStrike" dirty="0" err="1">
                          <a:effectLst/>
                        </a:rPr>
                        <a:t>GNSS</a:t>
                      </a:r>
                      <a:r>
                        <a:rPr lang="en-US" sz="800" u="none" strike="noStrike" dirty="0">
                          <a:effectLst/>
                        </a:rPr>
                        <a:t> BT </a:t>
                      </a:r>
                      <a:r>
                        <a:rPr lang="en-US" sz="800" u="none" strike="noStrike" dirty="0" err="1">
                          <a:effectLst/>
                        </a:rPr>
                        <a:t>WIFI</a:t>
                      </a:r>
                      <a:r>
                        <a:rPr lang="en-US" sz="800" u="none" strike="noStrike" dirty="0">
                          <a:effectLst/>
                        </a:rPr>
                        <a:t> CAPABLE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DGP5050e UHF NKP TIA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22460608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LAH06RDC9RA2AN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UHF NKP GNSS BT WIFI ENABLED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DGP8050e UHF NKP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LAH56RDC9RA1AN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60624967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LAH06RDC9RA1AN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UHF NKP TIA GNSS BT WIFI ENABLED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DGP8050e UHF NKP TIA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0372662"/>
                  </a:ext>
                </a:extLst>
              </a:tr>
              <a:tr h="278651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R7 Display Models</a:t>
                      </a:r>
                      <a:endParaRPr lang="en-US" sz="1000" b="1" i="0" u="none" strike="noStrike" dirty="0">
                        <a:solidFill>
                          <a:srgbClr val="1155C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1061457"/>
                  </a:ext>
                </a:extLst>
              </a:tr>
              <a:tr h="20214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136-174 MHz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VHF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Non-TIA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 dirty="0">
                          <a:effectLst/>
                        </a:rPr>
                        <a:t>1W  to 5W (ships 5W)</a:t>
                      </a:r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1000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LAH06JDN9WA2AN</a:t>
                      </a:r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VHF FKP GNSS BT WIFI CAPABLE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DGP5550e VHF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LAH56JDN9SA1AN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3852858"/>
                  </a:ext>
                </a:extLst>
              </a:tr>
              <a:tr h="3892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LAH06JDN9WA1AN</a:t>
                      </a:r>
                      <a:r>
                        <a:rPr lang="en-US" sz="800" u="none" strike="noStrike" dirty="0"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VHF FKP TIA GNSS BT WIFI CAPABLE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DGP5550e VHF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2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TIA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517833"/>
                  </a:ext>
                </a:extLst>
              </a:tr>
              <a:tr h="15729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Non-TIA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LAH06JDN9RA2AN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VHF FKP GNSS BT WIFI ENABLED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DGP8550e VHF NKP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LAH56JDN9RA1AN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102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smtClean="0">
                          <a:effectLst/>
                        </a:rPr>
                        <a:t>LAH06JDN9RA1AN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</a:rPr>
                        <a:t>MOTOTRBO</a:t>
                      </a:r>
                      <a:r>
                        <a:rPr lang="en-US" sz="800" u="none" strike="noStrike" dirty="0">
                          <a:effectLst/>
                        </a:rPr>
                        <a:t> R7 VHF </a:t>
                      </a:r>
                      <a:r>
                        <a:rPr lang="en-US" sz="800" u="none" strike="noStrike" dirty="0" err="1">
                          <a:effectLst/>
                        </a:rPr>
                        <a:t>FKP</a:t>
                      </a:r>
                      <a:r>
                        <a:rPr lang="en-US" sz="800" u="none" strike="noStrike" dirty="0">
                          <a:effectLst/>
                        </a:rPr>
                        <a:t> TIA </a:t>
                      </a:r>
                      <a:r>
                        <a:rPr lang="en-US" sz="800" u="none" strike="noStrike" dirty="0" err="1">
                          <a:effectLst/>
                        </a:rPr>
                        <a:t>GNSS</a:t>
                      </a:r>
                      <a:r>
                        <a:rPr lang="en-US" sz="800" u="none" strike="noStrike" dirty="0">
                          <a:effectLst/>
                        </a:rPr>
                        <a:t> BT </a:t>
                      </a:r>
                      <a:r>
                        <a:rPr lang="en-US" sz="800" u="none" strike="noStrike" dirty="0" err="1">
                          <a:effectLst/>
                        </a:rPr>
                        <a:t>WIFI</a:t>
                      </a:r>
                      <a:r>
                        <a:rPr lang="en-US" sz="800" u="none" strike="noStrike" dirty="0">
                          <a:effectLst/>
                        </a:rPr>
                        <a:t> ENABLED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</a:rPr>
                        <a:t>DGP8550e VHF </a:t>
                      </a:r>
                      <a:r>
                        <a:rPr lang="en-US" sz="800" b="1" u="none" strike="noStrike" dirty="0" err="1">
                          <a:effectLst/>
                        </a:rPr>
                        <a:t>NKP</a:t>
                      </a:r>
                      <a:r>
                        <a:rPr lang="en-US" sz="800" b="1" u="none" strike="noStrike" dirty="0">
                          <a:effectLst/>
                        </a:rPr>
                        <a:t> 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1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403-527 MHz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UHF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1W  to 4W (ships 4W)</a:t>
                      </a:r>
                      <a:endParaRPr lang="pl-PL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</a:rPr>
                        <a:t>1000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LAH06RDN9WA2AN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UHF FKP GNSS BT WIFI CAPABLE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DGP5550e UHF NKP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LAH56RDN9SA1AN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76182108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LAH06RDN9WA1AN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UHF FKP TIA GNSS BT WIFI CAPABLE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DGP5550e UHF NKP TIA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37082388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Non-TIA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LAH06RDN9RA2AN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MOTOTRBO R7 UHF FKP GNSS BT WIFI ENABLED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DGP8550e UHF NKP 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LAH56RDN9RA1AN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00911089"/>
                  </a:ext>
                </a:extLst>
              </a:tr>
              <a:tr h="16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TIA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</a:rPr>
                        <a:t>LAH06RDN9RA1AN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</a:rPr>
                        <a:t>MOTOTRBO</a:t>
                      </a:r>
                      <a:r>
                        <a:rPr lang="en-US" sz="800" u="none" strike="noStrike" dirty="0">
                          <a:effectLst/>
                        </a:rPr>
                        <a:t> R7 UHF </a:t>
                      </a:r>
                      <a:r>
                        <a:rPr lang="en-US" sz="800" u="none" strike="noStrike" dirty="0" err="1">
                          <a:effectLst/>
                        </a:rPr>
                        <a:t>FKP</a:t>
                      </a:r>
                      <a:r>
                        <a:rPr lang="en-US" sz="800" u="none" strike="noStrike" dirty="0">
                          <a:effectLst/>
                        </a:rPr>
                        <a:t> TIA </a:t>
                      </a:r>
                      <a:r>
                        <a:rPr lang="en-US" sz="800" u="none" strike="noStrike" dirty="0" err="1">
                          <a:effectLst/>
                        </a:rPr>
                        <a:t>GNSS</a:t>
                      </a:r>
                      <a:r>
                        <a:rPr lang="en-US" sz="800" u="none" strike="noStrike" dirty="0">
                          <a:effectLst/>
                        </a:rPr>
                        <a:t> BT </a:t>
                      </a:r>
                      <a:r>
                        <a:rPr lang="en-US" sz="800" u="none" strike="noStrike" dirty="0" err="1">
                          <a:effectLst/>
                        </a:rPr>
                        <a:t>WIFI</a:t>
                      </a:r>
                      <a:r>
                        <a:rPr lang="en-US" sz="800" u="none" strike="noStrike" dirty="0">
                          <a:effectLst/>
                        </a:rPr>
                        <a:t> ENABLED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>
                          <a:effectLst/>
                        </a:rPr>
                        <a:t>DGP8550e UHF NKP TIA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effectLst/>
                        </a:rPr>
                        <a:t>TIA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6" marR="6336" marT="63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6659753"/>
                  </a:ext>
                </a:extLst>
              </a:tr>
            </a:tbl>
          </a:graphicData>
        </a:graphic>
      </p:graphicFrame>
      <p:sp>
        <p:nvSpPr>
          <p:cNvPr id="8" name="1 Título"/>
          <p:cNvSpPr txBox="1">
            <a:spLocks/>
          </p:cNvSpPr>
          <p:nvPr/>
        </p:nvSpPr>
        <p:spPr>
          <a:xfrm>
            <a:off x="485800" y="125859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 smtClean="0"/>
              <a:t>MODELOS</a:t>
            </a:r>
            <a:r>
              <a:rPr lang="es-MX" sz="2400" b="1" dirty="0" smtClean="0">
                <a:solidFill>
                  <a:srgbClr val="0070C0"/>
                </a:solidFill>
              </a:rPr>
              <a:t> COMPATIBILIDAD CON SERIE </a:t>
            </a:r>
            <a:r>
              <a:rPr lang="es-MX" sz="2400" b="1" dirty="0" err="1" smtClean="0">
                <a:solidFill>
                  <a:srgbClr val="0070C0"/>
                </a:solidFill>
              </a:rPr>
              <a:t>DGP</a:t>
            </a:r>
            <a:endParaRPr lang="es-MX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156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710;p197"/>
          <p:cNvSpPr txBox="1"/>
          <p:nvPr/>
        </p:nvSpPr>
        <p:spPr>
          <a:xfrm>
            <a:off x="684954" y="845939"/>
            <a:ext cx="5810700" cy="378300"/>
          </a:xfrm>
          <a:prstGeom prst="rect">
            <a:avLst/>
          </a:prstGeom>
          <a:solidFill>
            <a:srgbClr val="24135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4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Servicio esencial (integrado, incluido con la compra de cada dispositivo)</a:t>
            </a:r>
            <a:endParaRPr sz="1050" b="1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" name="Google Shape;1711;p197"/>
          <p:cNvSpPr txBox="1"/>
          <p:nvPr/>
        </p:nvSpPr>
        <p:spPr>
          <a:xfrm>
            <a:off x="6500854" y="845989"/>
            <a:ext cx="1406700" cy="378300"/>
          </a:xfrm>
          <a:prstGeom prst="rect">
            <a:avLst/>
          </a:prstGeom>
          <a:solidFill>
            <a:srgbClr val="665A8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Complemento opcional</a:t>
            </a:r>
            <a:endParaRPr sz="1200" b="1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graphicFrame>
        <p:nvGraphicFramePr>
          <p:cNvPr id="12" name="Google Shape;1712;p197"/>
          <p:cNvGraphicFramePr/>
          <p:nvPr>
            <p:extLst>
              <p:ext uri="{D42A27DB-BD31-4B8C-83A1-F6EECF244321}">
                <p14:modId xmlns:p14="http://schemas.microsoft.com/office/powerpoint/2010/main" val="4273501378"/>
              </p:ext>
            </p:extLst>
          </p:nvPr>
        </p:nvGraphicFramePr>
        <p:xfrm>
          <a:off x="684942" y="1224289"/>
          <a:ext cx="7217225" cy="15391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50807"/>
                <a:gridCol w="1584176"/>
                <a:gridCol w="1042617"/>
                <a:gridCol w="1125775"/>
                <a:gridCol w="1107350"/>
                <a:gridCol w="1406500"/>
              </a:tblGrid>
              <a:tr h="41911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Periodo de cobertura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35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Reparación del equipo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35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Soporte técnico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35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Actualizaciones de SW (SMA)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35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Características Premium 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35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Reparación de daños accidentales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5A8F"/>
                    </a:solidFill>
                  </a:tcPr>
                </a:tc>
              </a:tr>
              <a:tr h="99403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5 años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Defectos de Fabricación + Desgaste Normal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(incluye la opción para remover la reparación de HW)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Incluido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Incluido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Incluido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5 años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Defectos de Fabricación + Desgaste Normal + Rotura Accidental</a:t>
                      </a:r>
                      <a:endParaRPr sz="11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Google Shape;1713;p197"/>
          <p:cNvSpPr txBox="1"/>
          <p:nvPr/>
        </p:nvSpPr>
        <p:spPr>
          <a:xfrm>
            <a:off x="2710904" y="2877493"/>
            <a:ext cx="5911800" cy="378300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 dirty="0">
                <a:solidFill>
                  <a:srgbClr val="FFFFFF"/>
                </a:solidFill>
                <a:latin typeface="+mj-lt"/>
                <a:ea typeface="Roboto Condensed"/>
                <a:cs typeface="Roboto Condensed"/>
                <a:sym typeface="Roboto Condensed"/>
              </a:rPr>
              <a:t>Software Esencial (Obligatorio)</a:t>
            </a:r>
            <a:endParaRPr b="1" dirty="0">
              <a:solidFill>
                <a:srgbClr val="FFFFFF"/>
              </a:solidFill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graphicFrame>
        <p:nvGraphicFramePr>
          <p:cNvPr id="14" name="Google Shape;1714;p197"/>
          <p:cNvGraphicFramePr/>
          <p:nvPr>
            <p:extLst>
              <p:ext uri="{D42A27DB-BD31-4B8C-83A1-F6EECF244321}">
                <p14:modId xmlns:p14="http://schemas.microsoft.com/office/powerpoint/2010/main" val="3460804727"/>
              </p:ext>
            </p:extLst>
          </p:nvPr>
        </p:nvGraphicFramePr>
        <p:xfrm>
          <a:off x="2710892" y="3255843"/>
          <a:ext cx="5911725" cy="119049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74775"/>
                <a:gridCol w="1450482"/>
                <a:gridCol w="1114518"/>
                <a:gridCol w="1145350"/>
                <a:gridCol w="1126600"/>
              </a:tblGrid>
              <a:tr h="450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Periodo de cobertura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Reparación HW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Soporte técnico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Actualizaciones de SW (SMA)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100" b="1" dirty="0">
                          <a:solidFill>
                            <a:srgbClr val="FFFFFF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Características Premium</a:t>
                      </a:r>
                      <a:endParaRPr sz="1100" b="1" dirty="0">
                        <a:solidFill>
                          <a:srgbClr val="FFFFFF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67236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0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5 años</a:t>
                      </a:r>
                      <a:endParaRPr sz="10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0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2 años </a:t>
                      </a:r>
                      <a:endParaRPr sz="10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0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(Defectos de fabricación únicamente)</a:t>
                      </a:r>
                      <a:endParaRPr sz="10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0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Incluido</a:t>
                      </a:r>
                      <a:endParaRPr sz="10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0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Incluido</a:t>
                      </a:r>
                      <a:endParaRPr sz="10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000" dirty="0">
                          <a:solidFill>
                            <a:schemeClr val="tx1"/>
                          </a:solidFill>
                          <a:latin typeface="+mj-lt"/>
                          <a:ea typeface="Roboto Condensed"/>
                          <a:cs typeface="Roboto Condensed"/>
                          <a:sym typeface="Roboto Condensed"/>
                        </a:rPr>
                        <a:t>Incluido</a:t>
                      </a:r>
                      <a:endParaRPr sz="1000" dirty="0">
                        <a:solidFill>
                          <a:schemeClr val="tx1"/>
                        </a:solidFill>
                        <a:latin typeface="+mj-lt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Google Shape;1715;p197"/>
          <p:cNvSpPr/>
          <p:nvPr/>
        </p:nvSpPr>
        <p:spPr>
          <a:xfrm rot="10800000" flipH="1">
            <a:off x="2222254" y="2818693"/>
            <a:ext cx="436200" cy="15648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0070C0"/>
          </a:solidFill>
          <a:ln w="9525" cap="flat" cmpd="sng">
            <a:solidFill>
              <a:srgbClr val="00A1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6" name="Google Shape;1716;p197"/>
          <p:cNvSpPr txBox="1"/>
          <p:nvPr/>
        </p:nvSpPr>
        <p:spPr>
          <a:xfrm>
            <a:off x="684954" y="2999293"/>
            <a:ext cx="1485000" cy="14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dirty="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El </a:t>
            </a:r>
            <a:r>
              <a:rPr lang="es-419" sz="1200" b="1" dirty="0">
                <a:latin typeface="+mj-lt"/>
                <a:ea typeface="Roboto Condensed"/>
                <a:cs typeface="Roboto Condensed"/>
                <a:sym typeface="Roboto Condensed"/>
              </a:rPr>
              <a:t>software esencial es el servicio predeterminado si el cliente opta por remover la reparación de HW de 5 años</a:t>
            </a:r>
            <a:endParaRPr b="1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485800" y="53851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 smtClean="0"/>
              <a:t>OFERTA DE </a:t>
            </a:r>
            <a:r>
              <a:rPr lang="es-MX" sz="2400" b="1" dirty="0" smtClean="0">
                <a:solidFill>
                  <a:srgbClr val="0070C0"/>
                </a:solidFill>
              </a:rPr>
              <a:t>SERVICIOS</a:t>
            </a:r>
            <a:endParaRPr lang="es-MX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468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56" r="70963" b="16213"/>
          <a:stretch/>
        </p:blipFill>
        <p:spPr bwMode="auto">
          <a:xfrm>
            <a:off x="4617031" y="876073"/>
            <a:ext cx="3282895" cy="1416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25" y="876073"/>
            <a:ext cx="2647767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4"/>
          <a:stretch/>
        </p:blipFill>
        <p:spPr bwMode="auto">
          <a:xfrm>
            <a:off x="3366120" y="2388241"/>
            <a:ext cx="5345820" cy="192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485800" y="-18157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 smtClean="0"/>
              <a:t>AMPLIO CATÁLOGO </a:t>
            </a:r>
            <a:r>
              <a:rPr lang="es-MX" sz="2400" b="1" dirty="0" smtClean="0">
                <a:solidFill>
                  <a:srgbClr val="0070C0"/>
                </a:solidFill>
              </a:rPr>
              <a:t>DE ACCESORIOS</a:t>
            </a:r>
            <a:endParaRPr lang="es-MX" sz="2400" b="1" dirty="0">
              <a:solidFill>
                <a:srgbClr val="0070C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57808" y="4359523"/>
            <a:ext cx="8208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dirty="0"/>
              <a:t>Disponible en: </a:t>
            </a:r>
            <a:r>
              <a:rPr lang="es-MX" sz="900" dirty="0">
                <a:hlinkClick r:id="rId4"/>
              </a:rPr>
              <a:t>https://</a:t>
            </a:r>
            <a:r>
              <a:rPr lang="es-MX" sz="900" dirty="0" smtClean="0">
                <a:hlinkClick r:id="rId4"/>
              </a:rPr>
              <a:t>www.motorolasolutions.com/es_xl/products/mototrbo/portable-radios/mototrbo-r7-series.html#resources</a:t>
            </a:r>
            <a:r>
              <a:rPr lang="es-MX" sz="900" dirty="0" smtClean="0"/>
              <a:t> </a:t>
            </a:r>
            <a:endParaRPr lang="es-MX" sz="900" dirty="0"/>
          </a:p>
        </p:txBody>
      </p:sp>
    </p:spTree>
    <p:extLst>
      <p:ext uri="{BB962C8B-B14F-4D97-AF65-F5344CB8AC3E}">
        <p14:creationId xmlns:p14="http://schemas.microsoft.com/office/powerpoint/2010/main" val="3832794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orina\Desktop\pp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t="5766" r="11064" b="5064"/>
          <a:stretch/>
        </p:blipFill>
        <p:spPr bwMode="auto">
          <a:xfrm>
            <a:off x="-72365" y="-72009"/>
            <a:ext cx="9343141" cy="523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2358008" y="1909216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¡GRACIAS!</a:t>
            </a:r>
          </a:p>
          <a:p>
            <a:r>
              <a:rPr lang="es-MX" sz="3200" b="1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Volvemos después del receso</a:t>
            </a:r>
            <a:endParaRPr lang="es-MX" sz="32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671315" y="4446338"/>
            <a:ext cx="1542677" cy="459489"/>
            <a:chOff x="257808" y="4280280"/>
            <a:chExt cx="2100200" cy="625548"/>
          </a:xfrm>
        </p:grpSpPr>
        <p:pic>
          <p:nvPicPr>
            <p:cNvPr id="12" name="11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08" y="4280280"/>
              <a:ext cx="606553" cy="603505"/>
            </a:xfrm>
            <a:prstGeom prst="rect">
              <a:avLst/>
            </a:prstGeom>
          </p:spPr>
        </p:pic>
        <p:pic>
          <p:nvPicPr>
            <p:cNvPr id="13" name="12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856" y="4302323"/>
              <a:ext cx="603505" cy="603505"/>
            </a:xfrm>
            <a:prstGeom prst="rect">
              <a:avLst/>
            </a:prstGeom>
          </p:spPr>
        </p:pic>
        <p:pic>
          <p:nvPicPr>
            <p:cNvPr id="14" name="13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1455" y="4302323"/>
              <a:ext cx="606553" cy="6035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13078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8967</TotalTime>
  <Words>1392</Words>
  <Application>Microsoft Office PowerPoint</Application>
  <PresentationFormat>Personalizado</PresentationFormat>
  <Paragraphs>497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MOTOTRBO R7 UNA ÚNICA SERIE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185</cp:revision>
  <cp:lastPrinted>2023-08-18T23:34:37Z</cp:lastPrinted>
  <dcterms:created xsi:type="dcterms:W3CDTF">2020-05-11T16:47:34Z</dcterms:created>
  <dcterms:modified xsi:type="dcterms:W3CDTF">2024-03-07T23:16:22Z</dcterms:modified>
</cp:coreProperties>
</file>